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70" r:id="rId3"/>
    <p:sldId id="369" r:id="rId4"/>
    <p:sldId id="690" r:id="rId5"/>
    <p:sldId id="691" r:id="rId6"/>
    <p:sldId id="692" r:id="rId7"/>
    <p:sldId id="693" r:id="rId8"/>
    <p:sldId id="372" r:id="rId9"/>
    <p:sldId id="373" r:id="rId10"/>
    <p:sldId id="376" r:id="rId11"/>
    <p:sldId id="377" r:id="rId12"/>
    <p:sldId id="656" r:id="rId13"/>
    <p:sldId id="378" r:id="rId14"/>
    <p:sldId id="387" r:id="rId15"/>
    <p:sldId id="388" r:id="rId16"/>
    <p:sldId id="689" r:id="rId17"/>
    <p:sldId id="688" r:id="rId18"/>
    <p:sldId id="416" r:id="rId19"/>
    <p:sldId id="391" r:id="rId20"/>
    <p:sldId id="441" r:id="rId21"/>
    <p:sldId id="450" r:id="rId22"/>
    <p:sldId id="451" r:id="rId23"/>
    <p:sldId id="422" r:id="rId24"/>
    <p:sldId id="434" r:id="rId25"/>
    <p:sldId id="423" r:id="rId26"/>
    <p:sldId id="430" r:id="rId27"/>
    <p:sldId id="424" r:id="rId28"/>
    <p:sldId id="431" r:id="rId29"/>
    <p:sldId id="436" r:id="rId30"/>
    <p:sldId id="425" r:id="rId31"/>
    <p:sldId id="437" r:id="rId32"/>
    <p:sldId id="426" r:id="rId33"/>
    <p:sldId id="438" r:id="rId34"/>
    <p:sldId id="427" r:id="rId35"/>
    <p:sldId id="439" r:id="rId36"/>
    <p:sldId id="428" r:id="rId37"/>
    <p:sldId id="440" r:id="rId38"/>
    <p:sldId id="405" r:id="rId39"/>
    <p:sldId id="417" r:id="rId40"/>
    <p:sldId id="418" r:id="rId41"/>
    <p:sldId id="421" r:id="rId42"/>
    <p:sldId id="399" r:id="rId43"/>
    <p:sldId id="400" r:id="rId44"/>
    <p:sldId id="401" r:id="rId45"/>
    <p:sldId id="402" r:id="rId46"/>
    <p:sldId id="403" r:id="rId47"/>
    <p:sldId id="404" r:id="rId48"/>
    <p:sldId id="408" r:id="rId49"/>
    <p:sldId id="406" r:id="rId50"/>
    <p:sldId id="411" r:id="rId51"/>
    <p:sldId id="409" r:id="rId52"/>
    <p:sldId id="410" r:id="rId53"/>
    <p:sldId id="407" r:id="rId54"/>
    <p:sldId id="702" r:id="rId55"/>
    <p:sldId id="703" r:id="rId56"/>
    <p:sldId id="705" r:id="rId57"/>
    <p:sldId id="704" r:id="rId58"/>
    <p:sldId id="701" r:id="rId59"/>
    <p:sldId id="413" r:id="rId60"/>
    <p:sldId id="565" r:id="rId61"/>
    <p:sldId id="694" r:id="rId62"/>
    <p:sldId id="695" r:id="rId63"/>
    <p:sldId id="696" r:id="rId64"/>
    <p:sldId id="697" r:id="rId65"/>
    <p:sldId id="699" r:id="rId66"/>
    <p:sldId id="575" r:id="rId67"/>
    <p:sldId id="576" r:id="rId68"/>
    <p:sldId id="577" r:id="rId69"/>
    <p:sldId id="568" r:id="rId70"/>
    <p:sldId id="569" r:id="rId71"/>
    <p:sldId id="579" r:id="rId72"/>
    <p:sldId id="580" r:id="rId73"/>
    <p:sldId id="581" r:id="rId74"/>
    <p:sldId id="582" r:id="rId75"/>
    <p:sldId id="583" r:id="rId76"/>
    <p:sldId id="584" r:id="rId77"/>
    <p:sldId id="585" r:id="rId78"/>
    <p:sldId id="586" r:id="rId79"/>
    <p:sldId id="587" r:id="rId80"/>
    <p:sldId id="588" r:id="rId81"/>
    <p:sldId id="589" r:id="rId82"/>
    <p:sldId id="590" r:id="rId83"/>
    <p:sldId id="591" r:id="rId84"/>
    <p:sldId id="706" r:id="rId8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5B5D56F-8D98-5355-6DD7-E3908D288E3C}"/>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5A6FF28E-4C72-C7F8-5072-934CC00E70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AA457688-8E68-B0D9-C62D-40B99AF8A28F}"/>
              </a:ext>
            </a:extLst>
          </p:cNvPr>
          <p:cNvSpPr>
            <a:spLocks noGrp="1"/>
          </p:cNvSpPr>
          <p:nvPr>
            <p:ph type="dt" sz="half" idx="10"/>
          </p:nvPr>
        </p:nvSpPr>
        <p:spPr/>
        <p:txBody>
          <a:bodyPr/>
          <a:lstStyle/>
          <a:p>
            <a:fld id="{7C2108E8-29DC-4795-89CF-DDAA4EAB201D}" type="datetimeFigureOut">
              <a:rPr lang="tr-TR" smtClean="0"/>
              <a:t>14.08.2024</a:t>
            </a:fld>
            <a:endParaRPr lang="tr-TR"/>
          </a:p>
        </p:txBody>
      </p:sp>
      <p:sp>
        <p:nvSpPr>
          <p:cNvPr id="5" name="Alt Bilgi Yer Tutucusu 4">
            <a:extLst>
              <a:ext uri="{FF2B5EF4-FFF2-40B4-BE49-F238E27FC236}">
                <a16:creationId xmlns:a16="http://schemas.microsoft.com/office/drawing/2014/main" id="{5DF1F782-134F-DC37-5EF5-A74CF9C26BA1}"/>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73EF08F1-48D2-A343-52E6-BCDBC29EA7B2}"/>
              </a:ext>
            </a:extLst>
          </p:cNvPr>
          <p:cNvSpPr>
            <a:spLocks noGrp="1"/>
          </p:cNvSpPr>
          <p:nvPr>
            <p:ph type="sldNum" sz="quarter" idx="12"/>
          </p:nvPr>
        </p:nvSpPr>
        <p:spPr/>
        <p:txBody>
          <a:bodyPr/>
          <a:lstStyle/>
          <a:p>
            <a:fld id="{FBEA3E95-5D10-4A1E-9970-93326C96F27F}" type="slidenum">
              <a:rPr lang="tr-TR" smtClean="0"/>
              <a:t>‹#›</a:t>
            </a:fld>
            <a:endParaRPr lang="tr-TR"/>
          </a:p>
        </p:txBody>
      </p:sp>
    </p:spTree>
    <p:extLst>
      <p:ext uri="{BB962C8B-B14F-4D97-AF65-F5344CB8AC3E}">
        <p14:creationId xmlns:p14="http://schemas.microsoft.com/office/powerpoint/2010/main" val="4289240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54C32D-CEFD-A436-48EB-0423521523EF}"/>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8FCB31B2-DB26-5F6D-1C74-90F61F2D122B}"/>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4259978-73D1-BFE9-3E0F-2C492C35ED61}"/>
              </a:ext>
            </a:extLst>
          </p:cNvPr>
          <p:cNvSpPr>
            <a:spLocks noGrp="1"/>
          </p:cNvSpPr>
          <p:nvPr>
            <p:ph type="dt" sz="half" idx="10"/>
          </p:nvPr>
        </p:nvSpPr>
        <p:spPr/>
        <p:txBody>
          <a:bodyPr/>
          <a:lstStyle/>
          <a:p>
            <a:fld id="{7C2108E8-29DC-4795-89CF-DDAA4EAB201D}" type="datetimeFigureOut">
              <a:rPr lang="tr-TR" smtClean="0"/>
              <a:t>14.08.2024</a:t>
            </a:fld>
            <a:endParaRPr lang="tr-TR"/>
          </a:p>
        </p:txBody>
      </p:sp>
      <p:sp>
        <p:nvSpPr>
          <p:cNvPr id="5" name="Alt Bilgi Yer Tutucusu 4">
            <a:extLst>
              <a:ext uri="{FF2B5EF4-FFF2-40B4-BE49-F238E27FC236}">
                <a16:creationId xmlns:a16="http://schemas.microsoft.com/office/drawing/2014/main" id="{F6C80941-B652-BBD5-EDC7-7EB59B77021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2C7F2D6-D2A0-AFE3-2465-FDF97842821F}"/>
              </a:ext>
            </a:extLst>
          </p:cNvPr>
          <p:cNvSpPr>
            <a:spLocks noGrp="1"/>
          </p:cNvSpPr>
          <p:nvPr>
            <p:ph type="sldNum" sz="quarter" idx="12"/>
          </p:nvPr>
        </p:nvSpPr>
        <p:spPr/>
        <p:txBody>
          <a:bodyPr/>
          <a:lstStyle/>
          <a:p>
            <a:fld id="{FBEA3E95-5D10-4A1E-9970-93326C96F27F}" type="slidenum">
              <a:rPr lang="tr-TR" smtClean="0"/>
              <a:t>‹#›</a:t>
            </a:fld>
            <a:endParaRPr lang="tr-TR"/>
          </a:p>
        </p:txBody>
      </p:sp>
    </p:spTree>
    <p:extLst>
      <p:ext uri="{BB962C8B-B14F-4D97-AF65-F5344CB8AC3E}">
        <p14:creationId xmlns:p14="http://schemas.microsoft.com/office/powerpoint/2010/main" val="74645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3D797D2E-6B1C-8850-5446-280272624263}"/>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97454F56-24DE-FFC4-71F7-DBAEFBE517C9}"/>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D62C2CF-7B5E-F545-31B7-F1EF6D6A6158}"/>
              </a:ext>
            </a:extLst>
          </p:cNvPr>
          <p:cNvSpPr>
            <a:spLocks noGrp="1"/>
          </p:cNvSpPr>
          <p:nvPr>
            <p:ph type="dt" sz="half" idx="10"/>
          </p:nvPr>
        </p:nvSpPr>
        <p:spPr/>
        <p:txBody>
          <a:bodyPr/>
          <a:lstStyle/>
          <a:p>
            <a:fld id="{7C2108E8-29DC-4795-89CF-DDAA4EAB201D}" type="datetimeFigureOut">
              <a:rPr lang="tr-TR" smtClean="0"/>
              <a:t>14.08.2024</a:t>
            </a:fld>
            <a:endParaRPr lang="tr-TR"/>
          </a:p>
        </p:txBody>
      </p:sp>
      <p:sp>
        <p:nvSpPr>
          <p:cNvPr id="5" name="Alt Bilgi Yer Tutucusu 4">
            <a:extLst>
              <a:ext uri="{FF2B5EF4-FFF2-40B4-BE49-F238E27FC236}">
                <a16:creationId xmlns:a16="http://schemas.microsoft.com/office/drawing/2014/main" id="{ED7D01E5-2F20-5616-8AD6-DFBD667845A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1FCD597-0319-3B15-91AA-E350FA0D28F3}"/>
              </a:ext>
            </a:extLst>
          </p:cNvPr>
          <p:cNvSpPr>
            <a:spLocks noGrp="1"/>
          </p:cNvSpPr>
          <p:nvPr>
            <p:ph type="sldNum" sz="quarter" idx="12"/>
          </p:nvPr>
        </p:nvSpPr>
        <p:spPr/>
        <p:txBody>
          <a:bodyPr/>
          <a:lstStyle/>
          <a:p>
            <a:fld id="{FBEA3E95-5D10-4A1E-9970-93326C96F27F}" type="slidenum">
              <a:rPr lang="tr-TR" smtClean="0"/>
              <a:t>‹#›</a:t>
            </a:fld>
            <a:endParaRPr lang="tr-TR"/>
          </a:p>
        </p:txBody>
      </p:sp>
    </p:spTree>
    <p:extLst>
      <p:ext uri="{BB962C8B-B14F-4D97-AF65-F5344CB8AC3E}">
        <p14:creationId xmlns:p14="http://schemas.microsoft.com/office/powerpoint/2010/main" val="1915182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4585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0497776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498070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8/14/2024</a:t>
            </a:fld>
            <a:endParaRPr lang="en-US" dirty="0"/>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312021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8/14/2024</a:t>
            </a:fld>
            <a:endParaRPr lang="en-US" dirty="0"/>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909614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8/14/2024</a:t>
            </a:fld>
            <a:endParaRPr lang="en-US" dirty="0"/>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5354254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8/14/2024</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1386601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8/14/2024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101495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C4876B-6047-D9A3-1524-0A0FA82EA467}"/>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47AF94B-3817-BEF3-FD61-0E7DBBA8CAD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4A31568-14A8-EE82-3022-29B4EB7CEE94}"/>
              </a:ext>
            </a:extLst>
          </p:cNvPr>
          <p:cNvSpPr>
            <a:spLocks noGrp="1"/>
          </p:cNvSpPr>
          <p:nvPr>
            <p:ph type="dt" sz="half" idx="10"/>
          </p:nvPr>
        </p:nvSpPr>
        <p:spPr/>
        <p:txBody>
          <a:bodyPr/>
          <a:lstStyle/>
          <a:p>
            <a:fld id="{7C2108E8-29DC-4795-89CF-DDAA4EAB201D}" type="datetimeFigureOut">
              <a:rPr lang="tr-TR" smtClean="0"/>
              <a:t>14.08.2024</a:t>
            </a:fld>
            <a:endParaRPr lang="tr-TR"/>
          </a:p>
        </p:txBody>
      </p:sp>
      <p:sp>
        <p:nvSpPr>
          <p:cNvPr id="5" name="Alt Bilgi Yer Tutucusu 4">
            <a:extLst>
              <a:ext uri="{FF2B5EF4-FFF2-40B4-BE49-F238E27FC236}">
                <a16:creationId xmlns:a16="http://schemas.microsoft.com/office/drawing/2014/main" id="{F84C928A-0922-8877-CBA4-2CFC1470205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6829FC23-547A-10D2-B66D-3EBF34AF9C09}"/>
              </a:ext>
            </a:extLst>
          </p:cNvPr>
          <p:cNvSpPr>
            <a:spLocks noGrp="1"/>
          </p:cNvSpPr>
          <p:nvPr>
            <p:ph type="sldNum" sz="quarter" idx="12"/>
          </p:nvPr>
        </p:nvSpPr>
        <p:spPr/>
        <p:txBody>
          <a:bodyPr/>
          <a:lstStyle/>
          <a:p>
            <a:fld id="{FBEA3E95-5D10-4A1E-9970-93326C96F27F}" type="slidenum">
              <a:rPr lang="tr-TR" smtClean="0"/>
              <a:t>‹#›</a:t>
            </a:fld>
            <a:endParaRPr lang="tr-TR"/>
          </a:p>
        </p:txBody>
      </p:sp>
    </p:spTree>
    <p:extLst>
      <p:ext uri="{BB962C8B-B14F-4D97-AF65-F5344CB8AC3E}">
        <p14:creationId xmlns:p14="http://schemas.microsoft.com/office/powerpoint/2010/main" val="3987738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8/14/2024</a:t>
            </a:fld>
            <a:endParaRPr lang="en-US" dirty="0"/>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9034159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19571495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764990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4E7549B-31CB-92A6-0D8A-0814822299E7}"/>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FF0C59F-E4CF-0DF9-F809-E7B7B47797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ECECA8A-0F6C-2E6B-9A30-7CC67EA871BD}"/>
              </a:ext>
            </a:extLst>
          </p:cNvPr>
          <p:cNvSpPr>
            <a:spLocks noGrp="1"/>
          </p:cNvSpPr>
          <p:nvPr>
            <p:ph type="dt" sz="half" idx="10"/>
          </p:nvPr>
        </p:nvSpPr>
        <p:spPr/>
        <p:txBody>
          <a:bodyPr/>
          <a:lstStyle/>
          <a:p>
            <a:fld id="{7C2108E8-29DC-4795-89CF-DDAA4EAB201D}" type="datetimeFigureOut">
              <a:rPr lang="tr-TR" smtClean="0"/>
              <a:t>14.08.2024</a:t>
            </a:fld>
            <a:endParaRPr lang="tr-TR"/>
          </a:p>
        </p:txBody>
      </p:sp>
      <p:sp>
        <p:nvSpPr>
          <p:cNvPr id="5" name="Alt Bilgi Yer Tutucusu 4">
            <a:extLst>
              <a:ext uri="{FF2B5EF4-FFF2-40B4-BE49-F238E27FC236}">
                <a16:creationId xmlns:a16="http://schemas.microsoft.com/office/drawing/2014/main" id="{FEE33A66-2E5D-6561-A3E8-C8B1E4A3D980}"/>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6F8C8FD-62D4-2852-2F3B-C6D50D37A411}"/>
              </a:ext>
            </a:extLst>
          </p:cNvPr>
          <p:cNvSpPr>
            <a:spLocks noGrp="1"/>
          </p:cNvSpPr>
          <p:nvPr>
            <p:ph type="sldNum" sz="quarter" idx="12"/>
          </p:nvPr>
        </p:nvSpPr>
        <p:spPr/>
        <p:txBody>
          <a:bodyPr/>
          <a:lstStyle/>
          <a:p>
            <a:fld id="{FBEA3E95-5D10-4A1E-9970-93326C96F27F}" type="slidenum">
              <a:rPr lang="tr-TR" smtClean="0"/>
              <a:t>‹#›</a:t>
            </a:fld>
            <a:endParaRPr lang="tr-TR"/>
          </a:p>
        </p:txBody>
      </p:sp>
    </p:spTree>
    <p:extLst>
      <p:ext uri="{BB962C8B-B14F-4D97-AF65-F5344CB8AC3E}">
        <p14:creationId xmlns:p14="http://schemas.microsoft.com/office/powerpoint/2010/main" val="89858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F00DA9-EF10-4F7E-E29A-D727A44704A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4A187091-CDCB-8D8C-48BD-59A805197011}"/>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4D5106F2-2FF4-1332-FF08-DC9A8165C393}"/>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8DE6C065-B557-1ECB-B896-C8A4C1914726}"/>
              </a:ext>
            </a:extLst>
          </p:cNvPr>
          <p:cNvSpPr>
            <a:spLocks noGrp="1"/>
          </p:cNvSpPr>
          <p:nvPr>
            <p:ph type="dt" sz="half" idx="10"/>
          </p:nvPr>
        </p:nvSpPr>
        <p:spPr/>
        <p:txBody>
          <a:bodyPr/>
          <a:lstStyle/>
          <a:p>
            <a:fld id="{7C2108E8-29DC-4795-89CF-DDAA4EAB201D}" type="datetimeFigureOut">
              <a:rPr lang="tr-TR" smtClean="0"/>
              <a:t>14.08.2024</a:t>
            </a:fld>
            <a:endParaRPr lang="tr-TR"/>
          </a:p>
        </p:txBody>
      </p:sp>
      <p:sp>
        <p:nvSpPr>
          <p:cNvPr id="6" name="Alt Bilgi Yer Tutucusu 5">
            <a:extLst>
              <a:ext uri="{FF2B5EF4-FFF2-40B4-BE49-F238E27FC236}">
                <a16:creationId xmlns:a16="http://schemas.microsoft.com/office/drawing/2014/main" id="{EB0635FF-D293-5757-1270-7DA9EE22851B}"/>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CE64FDA1-DF9E-F783-56CA-57E8CCCB79A1}"/>
              </a:ext>
            </a:extLst>
          </p:cNvPr>
          <p:cNvSpPr>
            <a:spLocks noGrp="1"/>
          </p:cNvSpPr>
          <p:nvPr>
            <p:ph type="sldNum" sz="quarter" idx="12"/>
          </p:nvPr>
        </p:nvSpPr>
        <p:spPr/>
        <p:txBody>
          <a:bodyPr/>
          <a:lstStyle/>
          <a:p>
            <a:fld id="{FBEA3E95-5D10-4A1E-9970-93326C96F27F}" type="slidenum">
              <a:rPr lang="tr-TR" smtClean="0"/>
              <a:t>‹#›</a:t>
            </a:fld>
            <a:endParaRPr lang="tr-TR"/>
          </a:p>
        </p:txBody>
      </p:sp>
    </p:spTree>
    <p:extLst>
      <p:ext uri="{BB962C8B-B14F-4D97-AF65-F5344CB8AC3E}">
        <p14:creationId xmlns:p14="http://schemas.microsoft.com/office/powerpoint/2010/main" val="4225947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B0CC468-3B53-AA64-2AF3-FBDD0561FFA4}"/>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8D59E800-419B-D617-40D9-A097B80C46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5E42C871-35A5-8E3F-8C9C-D2579E1077D5}"/>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B52B03D5-A38B-BF8F-7BE1-EFC16FA1E1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300A0A4F-0BE1-587B-CDD6-E50F607C34FE}"/>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E48F7E9F-332B-C362-0361-0024E62676EB}"/>
              </a:ext>
            </a:extLst>
          </p:cNvPr>
          <p:cNvSpPr>
            <a:spLocks noGrp="1"/>
          </p:cNvSpPr>
          <p:nvPr>
            <p:ph type="dt" sz="half" idx="10"/>
          </p:nvPr>
        </p:nvSpPr>
        <p:spPr/>
        <p:txBody>
          <a:bodyPr/>
          <a:lstStyle/>
          <a:p>
            <a:fld id="{7C2108E8-29DC-4795-89CF-DDAA4EAB201D}" type="datetimeFigureOut">
              <a:rPr lang="tr-TR" smtClean="0"/>
              <a:t>14.08.2024</a:t>
            </a:fld>
            <a:endParaRPr lang="tr-TR"/>
          </a:p>
        </p:txBody>
      </p:sp>
      <p:sp>
        <p:nvSpPr>
          <p:cNvPr id="8" name="Alt Bilgi Yer Tutucusu 7">
            <a:extLst>
              <a:ext uri="{FF2B5EF4-FFF2-40B4-BE49-F238E27FC236}">
                <a16:creationId xmlns:a16="http://schemas.microsoft.com/office/drawing/2014/main" id="{1F25E095-002F-4845-3DAC-CDA260FA3BFF}"/>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1A491BEF-D48F-DFF2-69CB-5FC03CE8C96E}"/>
              </a:ext>
            </a:extLst>
          </p:cNvPr>
          <p:cNvSpPr>
            <a:spLocks noGrp="1"/>
          </p:cNvSpPr>
          <p:nvPr>
            <p:ph type="sldNum" sz="quarter" idx="12"/>
          </p:nvPr>
        </p:nvSpPr>
        <p:spPr/>
        <p:txBody>
          <a:bodyPr/>
          <a:lstStyle/>
          <a:p>
            <a:fld id="{FBEA3E95-5D10-4A1E-9970-93326C96F27F}" type="slidenum">
              <a:rPr lang="tr-TR" smtClean="0"/>
              <a:t>‹#›</a:t>
            </a:fld>
            <a:endParaRPr lang="tr-TR"/>
          </a:p>
        </p:txBody>
      </p:sp>
    </p:spTree>
    <p:extLst>
      <p:ext uri="{BB962C8B-B14F-4D97-AF65-F5344CB8AC3E}">
        <p14:creationId xmlns:p14="http://schemas.microsoft.com/office/powerpoint/2010/main" val="344374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BF74A31-96BC-E60F-2004-AF4A8BEC3727}"/>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6CB04A9E-24C9-90A4-21AB-DA2712758A64}"/>
              </a:ext>
            </a:extLst>
          </p:cNvPr>
          <p:cNvSpPr>
            <a:spLocks noGrp="1"/>
          </p:cNvSpPr>
          <p:nvPr>
            <p:ph type="dt" sz="half" idx="10"/>
          </p:nvPr>
        </p:nvSpPr>
        <p:spPr/>
        <p:txBody>
          <a:bodyPr/>
          <a:lstStyle/>
          <a:p>
            <a:fld id="{7C2108E8-29DC-4795-89CF-DDAA4EAB201D}" type="datetimeFigureOut">
              <a:rPr lang="tr-TR" smtClean="0"/>
              <a:t>14.08.2024</a:t>
            </a:fld>
            <a:endParaRPr lang="tr-TR"/>
          </a:p>
        </p:txBody>
      </p:sp>
      <p:sp>
        <p:nvSpPr>
          <p:cNvPr id="4" name="Alt Bilgi Yer Tutucusu 3">
            <a:extLst>
              <a:ext uri="{FF2B5EF4-FFF2-40B4-BE49-F238E27FC236}">
                <a16:creationId xmlns:a16="http://schemas.microsoft.com/office/drawing/2014/main" id="{8C0BF9AA-99BF-D125-515A-C01B1B72B4C8}"/>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5186E0A7-D4E3-953E-B09A-941906718CA9}"/>
              </a:ext>
            </a:extLst>
          </p:cNvPr>
          <p:cNvSpPr>
            <a:spLocks noGrp="1"/>
          </p:cNvSpPr>
          <p:nvPr>
            <p:ph type="sldNum" sz="quarter" idx="12"/>
          </p:nvPr>
        </p:nvSpPr>
        <p:spPr/>
        <p:txBody>
          <a:bodyPr/>
          <a:lstStyle/>
          <a:p>
            <a:fld id="{FBEA3E95-5D10-4A1E-9970-93326C96F27F}" type="slidenum">
              <a:rPr lang="tr-TR" smtClean="0"/>
              <a:t>‹#›</a:t>
            </a:fld>
            <a:endParaRPr lang="tr-TR"/>
          </a:p>
        </p:txBody>
      </p:sp>
    </p:spTree>
    <p:extLst>
      <p:ext uri="{BB962C8B-B14F-4D97-AF65-F5344CB8AC3E}">
        <p14:creationId xmlns:p14="http://schemas.microsoft.com/office/powerpoint/2010/main" val="2538271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F39A050-BCF6-10BA-6E57-B13AA047A38F}"/>
              </a:ext>
            </a:extLst>
          </p:cNvPr>
          <p:cNvSpPr>
            <a:spLocks noGrp="1"/>
          </p:cNvSpPr>
          <p:nvPr>
            <p:ph type="dt" sz="half" idx="10"/>
          </p:nvPr>
        </p:nvSpPr>
        <p:spPr/>
        <p:txBody>
          <a:bodyPr/>
          <a:lstStyle/>
          <a:p>
            <a:fld id="{7C2108E8-29DC-4795-89CF-DDAA4EAB201D}" type="datetimeFigureOut">
              <a:rPr lang="tr-TR" smtClean="0"/>
              <a:t>14.08.2024</a:t>
            </a:fld>
            <a:endParaRPr lang="tr-TR"/>
          </a:p>
        </p:txBody>
      </p:sp>
      <p:sp>
        <p:nvSpPr>
          <p:cNvPr id="3" name="Alt Bilgi Yer Tutucusu 2">
            <a:extLst>
              <a:ext uri="{FF2B5EF4-FFF2-40B4-BE49-F238E27FC236}">
                <a16:creationId xmlns:a16="http://schemas.microsoft.com/office/drawing/2014/main" id="{B5E4E1A3-BF43-D48D-4A47-C59A48E3833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1DB779A5-6C86-D954-72B3-ECF9FAF00603}"/>
              </a:ext>
            </a:extLst>
          </p:cNvPr>
          <p:cNvSpPr>
            <a:spLocks noGrp="1"/>
          </p:cNvSpPr>
          <p:nvPr>
            <p:ph type="sldNum" sz="quarter" idx="12"/>
          </p:nvPr>
        </p:nvSpPr>
        <p:spPr/>
        <p:txBody>
          <a:bodyPr/>
          <a:lstStyle/>
          <a:p>
            <a:fld id="{FBEA3E95-5D10-4A1E-9970-93326C96F27F}" type="slidenum">
              <a:rPr lang="tr-TR" smtClean="0"/>
              <a:t>‹#›</a:t>
            </a:fld>
            <a:endParaRPr lang="tr-TR"/>
          </a:p>
        </p:txBody>
      </p:sp>
    </p:spTree>
    <p:extLst>
      <p:ext uri="{BB962C8B-B14F-4D97-AF65-F5344CB8AC3E}">
        <p14:creationId xmlns:p14="http://schemas.microsoft.com/office/powerpoint/2010/main" val="95537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36A960-9652-6594-9957-E4058E44335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6AEBE693-334A-285E-57A8-C848EAD132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6BF1AFA5-2DA4-6003-4CEF-4F4F574798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03EBED7-CDB0-4A4A-CB45-0348ED08F981}"/>
              </a:ext>
            </a:extLst>
          </p:cNvPr>
          <p:cNvSpPr>
            <a:spLocks noGrp="1"/>
          </p:cNvSpPr>
          <p:nvPr>
            <p:ph type="dt" sz="half" idx="10"/>
          </p:nvPr>
        </p:nvSpPr>
        <p:spPr/>
        <p:txBody>
          <a:bodyPr/>
          <a:lstStyle/>
          <a:p>
            <a:fld id="{7C2108E8-29DC-4795-89CF-DDAA4EAB201D}" type="datetimeFigureOut">
              <a:rPr lang="tr-TR" smtClean="0"/>
              <a:t>14.08.2024</a:t>
            </a:fld>
            <a:endParaRPr lang="tr-TR"/>
          </a:p>
        </p:txBody>
      </p:sp>
      <p:sp>
        <p:nvSpPr>
          <p:cNvPr id="6" name="Alt Bilgi Yer Tutucusu 5">
            <a:extLst>
              <a:ext uri="{FF2B5EF4-FFF2-40B4-BE49-F238E27FC236}">
                <a16:creationId xmlns:a16="http://schemas.microsoft.com/office/drawing/2014/main" id="{8D4DF32C-4491-BB7D-449B-5A351E8DEC3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1B84D98-DC8C-9F95-FE80-FB14A84FEAA3}"/>
              </a:ext>
            </a:extLst>
          </p:cNvPr>
          <p:cNvSpPr>
            <a:spLocks noGrp="1"/>
          </p:cNvSpPr>
          <p:nvPr>
            <p:ph type="sldNum" sz="quarter" idx="12"/>
          </p:nvPr>
        </p:nvSpPr>
        <p:spPr/>
        <p:txBody>
          <a:bodyPr/>
          <a:lstStyle/>
          <a:p>
            <a:fld id="{FBEA3E95-5D10-4A1E-9970-93326C96F27F}" type="slidenum">
              <a:rPr lang="tr-TR" smtClean="0"/>
              <a:t>‹#›</a:t>
            </a:fld>
            <a:endParaRPr lang="tr-TR"/>
          </a:p>
        </p:txBody>
      </p:sp>
    </p:spTree>
    <p:extLst>
      <p:ext uri="{BB962C8B-B14F-4D97-AF65-F5344CB8AC3E}">
        <p14:creationId xmlns:p14="http://schemas.microsoft.com/office/powerpoint/2010/main" val="1868919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2C7E9F-F7EB-FF52-DB5B-9E5B1A982679}"/>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9F1C5FE2-3B6D-C9A1-366A-70978A8D77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A2967179-DBEC-14ED-F9E3-0F6998CB2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532F70D9-E98B-76D0-9F05-5BA8B8B2161B}"/>
              </a:ext>
            </a:extLst>
          </p:cNvPr>
          <p:cNvSpPr>
            <a:spLocks noGrp="1"/>
          </p:cNvSpPr>
          <p:nvPr>
            <p:ph type="dt" sz="half" idx="10"/>
          </p:nvPr>
        </p:nvSpPr>
        <p:spPr/>
        <p:txBody>
          <a:bodyPr/>
          <a:lstStyle/>
          <a:p>
            <a:fld id="{7C2108E8-29DC-4795-89CF-DDAA4EAB201D}" type="datetimeFigureOut">
              <a:rPr lang="tr-TR" smtClean="0"/>
              <a:t>14.08.2024</a:t>
            </a:fld>
            <a:endParaRPr lang="tr-TR"/>
          </a:p>
        </p:txBody>
      </p:sp>
      <p:sp>
        <p:nvSpPr>
          <p:cNvPr id="6" name="Alt Bilgi Yer Tutucusu 5">
            <a:extLst>
              <a:ext uri="{FF2B5EF4-FFF2-40B4-BE49-F238E27FC236}">
                <a16:creationId xmlns:a16="http://schemas.microsoft.com/office/drawing/2014/main" id="{66A513EE-057C-0626-38EA-66D8B78EE3B9}"/>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7213D8A3-6A93-AB4A-39E0-8C30FD0B81CC}"/>
              </a:ext>
            </a:extLst>
          </p:cNvPr>
          <p:cNvSpPr>
            <a:spLocks noGrp="1"/>
          </p:cNvSpPr>
          <p:nvPr>
            <p:ph type="sldNum" sz="quarter" idx="12"/>
          </p:nvPr>
        </p:nvSpPr>
        <p:spPr/>
        <p:txBody>
          <a:bodyPr/>
          <a:lstStyle/>
          <a:p>
            <a:fld id="{FBEA3E95-5D10-4A1E-9970-93326C96F27F}" type="slidenum">
              <a:rPr lang="tr-TR" smtClean="0"/>
              <a:t>‹#›</a:t>
            </a:fld>
            <a:endParaRPr lang="tr-TR"/>
          </a:p>
        </p:txBody>
      </p:sp>
    </p:spTree>
    <p:extLst>
      <p:ext uri="{BB962C8B-B14F-4D97-AF65-F5344CB8AC3E}">
        <p14:creationId xmlns:p14="http://schemas.microsoft.com/office/powerpoint/2010/main" val="3683692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F01282EE-3FA5-A7CB-C03B-FC8578EC64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F4210383-6329-9A03-6071-B86A25DA1B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FE4A2F06-E41C-D046-6A75-30E28D6A10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C2108E8-29DC-4795-89CF-DDAA4EAB201D}" type="datetimeFigureOut">
              <a:rPr lang="tr-TR" smtClean="0"/>
              <a:t>14.08.2024</a:t>
            </a:fld>
            <a:endParaRPr lang="tr-TR"/>
          </a:p>
        </p:txBody>
      </p:sp>
      <p:sp>
        <p:nvSpPr>
          <p:cNvPr id="5" name="Alt Bilgi Yer Tutucusu 4">
            <a:extLst>
              <a:ext uri="{FF2B5EF4-FFF2-40B4-BE49-F238E27FC236}">
                <a16:creationId xmlns:a16="http://schemas.microsoft.com/office/drawing/2014/main" id="{5738FC5E-8221-97C0-0DA0-32401EE28E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ayt Numarası Yer Tutucusu 5">
            <a:extLst>
              <a:ext uri="{FF2B5EF4-FFF2-40B4-BE49-F238E27FC236}">
                <a16:creationId xmlns:a16="http://schemas.microsoft.com/office/drawing/2014/main" id="{F3F84578-49C7-A39C-9F71-1DA4BDD27E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EA3E95-5D10-4A1E-9970-93326C96F27F}" type="slidenum">
              <a:rPr lang="tr-TR" smtClean="0"/>
              <a:t>‹#›</a:t>
            </a:fld>
            <a:endParaRPr lang="tr-TR"/>
          </a:p>
        </p:txBody>
      </p:sp>
    </p:spTree>
    <p:extLst>
      <p:ext uri="{BB962C8B-B14F-4D97-AF65-F5344CB8AC3E}">
        <p14:creationId xmlns:p14="http://schemas.microsoft.com/office/powerpoint/2010/main" val="3071061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8/14/2024</a:t>
            </a:fld>
            <a:endParaRPr lang="en-US" dirty="0"/>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dirty="0"/>
          </a:p>
        </p:txBody>
      </p:sp>
    </p:spTree>
    <p:extLst>
      <p:ext uri="{BB962C8B-B14F-4D97-AF65-F5344CB8AC3E}">
        <p14:creationId xmlns:p14="http://schemas.microsoft.com/office/powerpoint/2010/main" val="39474105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527038-1179-1600-1CE7-C61C7AFD1909}"/>
            </a:ext>
          </a:extLst>
        </p:cNvPr>
        <p:cNvGrpSpPr/>
        <p:nvPr/>
      </p:nvGrpSpPr>
      <p:grpSpPr>
        <a:xfrm>
          <a:off x="0" y="0"/>
          <a:ext cx="0" cy="0"/>
          <a:chOff x="0" y="0"/>
          <a:chExt cx="0" cy="0"/>
        </a:xfrm>
      </p:grpSpPr>
      <p:pic>
        <p:nvPicPr>
          <p:cNvPr id="16" name="Picture 3" descr="Mavi neon ışıkları olan altıonal arka plan">
            <a:extLst>
              <a:ext uri="{FF2B5EF4-FFF2-40B4-BE49-F238E27FC236}">
                <a16:creationId xmlns:a16="http://schemas.microsoft.com/office/drawing/2014/main" id="{8E7DFC99-3949-B579-7DF8-D61090CB76F8}"/>
              </a:ext>
            </a:extLst>
          </p:cNvPr>
          <p:cNvPicPr>
            <a:picLocks noChangeAspect="1"/>
          </p:cNvPicPr>
          <p:nvPr/>
        </p:nvPicPr>
        <p:blipFill rotWithShape="1">
          <a:blip r:embed="rId2"/>
          <a:srcRect l="13297" r="15603"/>
          <a:stretch/>
        </p:blipFill>
        <p:spPr>
          <a:xfrm>
            <a:off x="3523488" y="0"/>
            <a:ext cx="8668512" cy="6857990"/>
          </a:xfrm>
          <a:prstGeom prst="rect">
            <a:avLst/>
          </a:prstGeom>
        </p:spPr>
      </p:pic>
      <p:sp>
        <p:nvSpPr>
          <p:cNvPr id="2" name="Başlık 1">
            <a:extLst>
              <a:ext uri="{FF2B5EF4-FFF2-40B4-BE49-F238E27FC236}">
                <a16:creationId xmlns:a16="http://schemas.microsoft.com/office/drawing/2014/main" id="{427E8D44-A206-73E7-6422-7DF49E625377}"/>
              </a:ext>
            </a:extLst>
          </p:cNvPr>
          <p:cNvSpPr>
            <a:spLocks noGrp="1"/>
          </p:cNvSpPr>
          <p:nvPr>
            <p:ph type="ctrTitle"/>
          </p:nvPr>
        </p:nvSpPr>
        <p:spPr>
          <a:xfrm>
            <a:off x="477981" y="1122363"/>
            <a:ext cx="4023360" cy="3204134"/>
          </a:xfrm>
        </p:spPr>
        <p:txBody>
          <a:bodyPr anchor="b">
            <a:normAutofit/>
          </a:bodyPr>
          <a:lstStyle/>
          <a:p>
            <a:r>
              <a:rPr lang="tr-TR" sz="4400" dirty="0" err="1"/>
              <a:t>DarkWeb</a:t>
            </a:r>
            <a:endParaRPr lang="tr-TR" sz="4400" dirty="0"/>
          </a:p>
        </p:txBody>
      </p:sp>
      <p:sp>
        <p:nvSpPr>
          <p:cNvPr id="3" name="Alt Başlık 2">
            <a:extLst>
              <a:ext uri="{FF2B5EF4-FFF2-40B4-BE49-F238E27FC236}">
                <a16:creationId xmlns:a16="http://schemas.microsoft.com/office/drawing/2014/main" id="{96229D1E-1AE1-7C94-D534-0F8D7FC98C61}"/>
              </a:ext>
            </a:extLst>
          </p:cNvPr>
          <p:cNvSpPr>
            <a:spLocks noGrp="1"/>
          </p:cNvSpPr>
          <p:nvPr>
            <p:ph type="subTitle" idx="1"/>
          </p:nvPr>
        </p:nvSpPr>
        <p:spPr>
          <a:xfrm>
            <a:off x="477980" y="4872922"/>
            <a:ext cx="4023359" cy="1208141"/>
          </a:xfrm>
        </p:spPr>
        <p:txBody>
          <a:bodyPr>
            <a:normAutofit/>
          </a:bodyPr>
          <a:lstStyle/>
          <a:p>
            <a:endParaRPr lang="tr-TR" sz="2000" dirty="0"/>
          </a:p>
        </p:txBody>
      </p:sp>
    </p:spTree>
    <p:extLst>
      <p:ext uri="{BB962C8B-B14F-4D97-AF65-F5344CB8AC3E}">
        <p14:creationId xmlns:p14="http://schemas.microsoft.com/office/powerpoint/2010/main" val="1392554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28376-C02D-8546-67AC-520FD8BE424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2926D7B-065D-499C-5C72-049D4753B1F6}"/>
              </a:ext>
            </a:extLst>
          </p:cNvPr>
          <p:cNvSpPr>
            <a:spLocks noGrp="1"/>
          </p:cNvSpPr>
          <p:nvPr>
            <p:ph type="title"/>
          </p:nvPr>
        </p:nvSpPr>
        <p:spPr/>
        <p:txBody>
          <a:bodyPr>
            <a:normAutofit/>
          </a:bodyPr>
          <a:lstStyle/>
          <a:p>
            <a:r>
              <a:rPr lang="tr-TR" dirty="0" err="1"/>
              <a:t>DarkWeb'de</a:t>
            </a:r>
            <a:r>
              <a:rPr lang="tr-TR" dirty="0"/>
              <a:t> Gizlilik</a:t>
            </a:r>
          </a:p>
        </p:txBody>
      </p:sp>
      <p:sp>
        <p:nvSpPr>
          <p:cNvPr id="3" name="İçerik Yer Tutucusu 2">
            <a:extLst>
              <a:ext uri="{FF2B5EF4-FFF2-40B4-BE49-F238E27FC236}">
                <a16:creationId xmlns:a16="http://schemas.microsoft.com/office/drawing/2014/main" id="{DC1D59E1-52E3-262A-3F61-9779A6CDE79B}"/>
              </a:ext>
            </a:extLst>
          </p:cNvPr>
          <p:cNvSpPr>
            <a:spLocks noGrp="1"/>
          </p:cNvSpPr>
          <p:nvPr>
            <p:ph idx="1"/>
          </p:nvPr>
        </p:nvSpPr>
        <p:spPr/>
        <p:txBody>
          <a:bodyPr>
            <a:normAutofit/>
          </a:bodyPr>
          <a:lstStyle/>
          <a:p>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internetin en karanlık köşelerinden biridir. Burada kullanıcılar, kimliklerini ve faaliyetlerini gizlemek için çeşitli yöntemler kullanırlar. Bu sayede, </a:t>
            </a:r>
            <a:r>
              <a:rPr lang="tr-TR" sz="1800" dirty="0" err="1">
                <a:latin typeface="Roboto" panose="02000000000000000000" pitchFamily="2" charset="0"/>
                <a:ea typeface="Roboto" panose="02000000000000000000" pitchFamily="2" charset="0"/>
                <a:cs typeface="Roboto" panose="02000000000000000000" pitchFamily="2" charset="0"/>
              </a:rPr>
              <a:t>DarkWeb'de</a:t>
            </a:r>
            <a:r>
              <a:rPr lang="tr-TR" sz="1800" dirty="0">
                <a:latin typeface="Roboto" panose="02000000000000000000" pitchFamily="2" charset="0"/>
                <a:ea typeface="Roboto" panose="02000000000000000000" pitchFamily="2" charset="0"/>
                <a:cs typeface="Roboto" panose="02000000000000000000" pitchFamily="2" charset="0"/>
              </a:rPr>
              <a:t> illegal faaliyetler yürütmek, kişisel bilgileri satmak veya satın almak gibi işlemler gerçekleştirilebilir. Ancak, gizlilik konusunda dikkat edilmesi gereken bazı önemli noktalar vardır.</a:t>
            </a:r>
          </a:p>
          <a:p>
            <a:pPr marL="0" indent="0">
              <a:buNone/>
            </a:pPr>
            <a:r>
              <a:rPr lang="tr-TR" sz="1800" b="1" u="sng" dirty="0">
                <a:latin typeface="Roboto" panose="02000000000000000000" pitchFamily="2" charset="0"/>
                <a:ea typeface="Roboto" panose="02000000000000000000" pitchFamily="2" charset="0"/>
                <a:cs typeface="Roboto" panose="02000000000000000000" pitchFamily="2" charset="0"/>
              </a:rPr>
              <a:t>Gizlilik için Kullanılan Yöntemler</a:t>
            </a:r>
          </a:p>
          <a:p>
            <a:r>
              <a:rPr lang="tr-TR" sz="1800" dirty="0">
                <a:latin typeface="Roboto" panose="02000000000000000000" pitchFamily="2" charset="0"/>
                <a:ea typeface="Roboto" panose="02000000000000000000" pitchFamily="2" charset="0"/>
                <a:cs typeface="Roboto" panose="02000000000000000000" pitchFamily="2" charset="0"/>
              </a:rPr>
              <a:t>Tor Ağı</a:t>
            </a:r>
          </a:p>
          <a:p>
            <a:r>
              <a:rPr lang="tr-TR" sz="1800" dirty="0">
                <a:latin typeface="Roboto" panose="02000000000000000000" pitchFamily="2" charset="0"/>
                <a:ea typeface="Roboto" panose="02000000000000000000" pitchFamily="2" charset="0"/>
                <a:cs typeface="Roboto" panose="02000000000000000000" pitchFamily="2" charset="0"/>
              </a:rPr>
              <a:t>Kriptografi</a:t>
            </a:r>
          </a:p>
          <a:p>
            <a:r>
              <a:rPr lang="tr-TR" sz="1800" dirty="0">
                <a:latin typeface="Roboto" panose="02000000000000000000" pitchFamily="2" charset="0"/>
                <a:ea typeface="Roboto" panose="02000000000000000000" pitchFamily="2" charset="0"/>
                <a:cs typeface="Roboto" panose="02000000000000000000" pitchFamily="2" charset="0"/>
              </a:rPr>
              <a:t>VPN veya Proxy Sunucuları</a:t>
            </a:r>
          </a:p>
        </p:txBody>
      </p:sp>
    </p:spTree>
    <p:extLst>
      <p:ext uri="{BB962C8B-B14F-4D97-AF65-F5344CB8AC3E}">
        <p14:creationId xmlns:p14="http://schemas.microsoft.com/office/powerpoint/2010/main" val="4200059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28376-C02D-8546-67AC-520FD8BE424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2926D7B-065D-499C-5C72-049D4753B1F6}"/>
              </a:ext>
            </a:extLst>
          </p:cNvPr>
          <p:cNvSpPr>
            <a:spLocks noGrp="1"/>
          </p:cNvSpPr>
          <p:nvPr>
            <p:ph type="title"/>
          </p:nvPr>
        </p:nvSpPr>
        <p:spPr/>
        <p:txBody>
          <a:bodyPr>
            <a:normAutofit/>
          </a:bodyPr>
          <a:lstStyle/>
          <a:p>
            <a:r>
              <a:rPr lang="tr-TR" dirty="0" err="1"/>
              <a:t>DarkWeb'de</a:t>
            </a:r>
            <a:r>
              <a:rPr lang="tr-TR" dirty="0"/>
              <a:t> Gizlilik</a:t>
            </a:r>
          </a:p>
        </p:txBody>
      </p:sp>
      <p:sp>
        <p:nvSpPr>
          <p:cNvPr id="3" name="İçerik Yer Tutucusu 2">
            <a:extLst>
              <a:ext uri="{FF2B5EF4-FFF2-40B4-BE49-F238E27FC236}">
                <a16:creationId xmlns:a16="http://schemas.microsoft.com/office/drawing/2014/main" id="{DC1D59E1-52E3-262A-3F61-9779A6CDE79B}"/>
              </a:ext>
            </a:extLst>
          </p:cNvPr>
          <p:cNvSpPr>
            <a:spLocks noGrp="1"/>
          </p:cNvSpPr>
          <p:nvPr>
            <p:ph idx="1"/>
          </p:nvPr>
        </p:nvSpPr>
        <p:spPr/>
        <p:txBody>
          <a:bodyPr>
            <a:normAutofit/>
          </a:bodyPr>
          <a:lstStyle/>
          <a:p>
            <a:pPr marL="0" indent="0">
              <a:buNone/>
            </a:pPr>
            <a:r>
              <a:rPr lang="tr-TR" sz="1800" b="1" u="sng" dirty="0">
                <a:latin typeface="Roboto" panose="02000000000000000000" pitchFamily="2" charset="0"/>
                <a:ea typeface="Roboto" panose="02000000000000000000" pitchFamily="2" charset="0"/>
                <a:cs typeface="Roboto" panose="02000000000000000000" pitchFamily="2" charset="0"/>
              </a:rPr>
              <a:t>Gizlilik İhlalleri</a:t>
            </a:r>
          </a:p>
          <a:p>
            <a:r>
              <a:rPr lang="tr-TR" sz="1800" dirty="0" err="1">
                <a:latin typeface="Roboto" panose="02000000000000000000" pitchFamily="2" charset="0"/>
                <a:ea typeface="Roboto" panose="02000000000000000000" pitchFamily="2" charset="0"/>
                <a:cs typeface="Roboto" panose="02000000000000000000" pitchFamily="2" charset="0"/>
              </a:rPr>
              <a:t>DarkWeb'de</a:t>
            </a:r>
            <a:r>
              <a:rPr lang="tr-TR" sz="1800" dirty="0">
                <a:latin typeface="Roboto" panose="02000000000000000000" pitchFamily="2" charset="0"/>
                <a:ea typeface="Roboto" panose="02000000000000000000" pitchFamily="2" charset="0"/>
                <a:cs typeface="Roboto" panose="02000000000000000000" pitchFamily="2" charset="0"/>
              </a:rPr>
              <a:t> gizlilik her zaman garanti edilemez. Kullanıcılar, bazı hatalar yaparak kimliklerini açığa çıkarabilirler. Örneğin, gizlilik için kullanılan yöntemlerin yanlış yapılandırılması veya güvenlik açıkları, gizlilik ihlallerine yol açabilir. Bu nedenle, </a:t>
            </a:r>
            <a:r>
              <a:rPr lang="tr-TR" sz="1800" dirty="0" err="1">
                <a:latin typeface="Roboto" panose="02000000000000000000" pitchFamily="2" charset="0"/>
                <a:ea typeface="Roboto" panose="02000000000000000000" pitchFamily="2" charset="0"/>
                <a:cs typeface="Roboto" panose="02000000000000000000" pitchFamily="2" charset="0"/>
              </a:rPr>
              <a:t>DarkWeb'de</a:t>
            </a:r>
            <a:r>
              <a:rPr lang="tr-TR" sz="1800" dirty="0">
                <a:latin typeface="Roboto" panose="02000000000000000000" pitchFamily="2" charset="0"/>
                <a:ea typeface="Roboto" panose="02000000000000000000" pitchFamily="2" charset="0"/>
                <a:cs typeface="Roboto" panose="02000000000000000000" pitchFamily="2" charset="0"/>
              </a:rPr>
              <a:t> faaliyet gösteren kullanıcıların dikkatli olmaları ve gizlilik konusunda önlemler almaları gerekmektedir.</a:t>
            </a:r>
          </a:p>
          <a:p>
            <a:pPr marL="0" indent="0">
              <a:buNone/>
            </a:pPr>
            <a:r>
              <a:rPr lang="tr-TR" sz="1800" b="1" u="sng" dirty="0" err="1">
                <a:latin typeface="Roboto" panose="02000000000000000000" pitchFamily="2" charset="0"/>
                <a:ea typeface="Roboto" panose="02000000000000000000" pitchFamily="2" charset="0"/>
                <a:cs typeface="Roboto" panose="02000000000000000000" pitchFamily="2" charset="0"/>
              </a:rPr>
              <a:t>Onion</a:t>
            </a:r>
            <a:r>
              <a:rPr lang="tr-TR" sz="1800" b="1" u="sng" dirty="0">
                <a:latin typeface="Roboto" panose="02000000000000000000" pitchFamily="2" charset="0"/>
                <a:ea typeface="Roboto" panose="02000000000000000000" pitchFamily="2" charset="0"/>
                <a:cs typeface="Roboto" panose="02000000000000000000" pitchFamily="2" charset="0"/>
              </a:rPr>
              <a:t> Servisleri</a:t>
            </a:r>
          </a:p>
          <a:p>
            <a:r>
              <a:rPr lang="tr-TR" sz="1800" dirty="0" err="1">
                <a:latin typeface="Roboto" panose="02000000000000000000" pitchFamily="2" charset="0"/>
                <a:ea typeface="Roboto" panose="02000000000000000000" pitchFamily="2" charset="0"/>
                <a:cs typeface="Roboto" panose="02000000000000000000" pitchFamily="2" charset="0"/>
              </a:rPr>
              <a:t>DarkWeb'deki</a:t>
            </a:r>
            <a:r>
              <a:rPr lang="tr-TR" sz="1800" dirty="0">
                <a:latin typeface="Roboto" panose="02000000000000000000" pitchFamily="2" charset="0"/>
                <a:ea typeface="Roboto" panose="02000000000000000000" pitchFamily="2" charset="0"/>
                <a:cs typeface="Roboto" panose="02000000000000000000" pitchFamily="2" charset="0"/>
              </a:rPr>
              <a:t> internet siteleri, </a:t>
            </a:r>
            <a:r>
              <a:rPr lang="tr-TR" sz="1800" dirty="0" err="1">
                <a:latin typeface="Roboto" panose="02000000000000000000" pitchFamily="2" charset="0"/>
                <a:ea typeface="Roboto" panose="02000000000000000000" pitchFamily="2" charset="0"/>
                <a:cs typeface="Roboto" panose="02000000000000000000" pitchFamily="2" charset="0"/>
              </a:rPr>
              <a:t>onion</a:t>
            </a:r>
            <a:r>
              <a:rPr lang="tr-TR" sz="1800" dirty="0">
                <a:latin typeface="Roboto" panose="02000000000000000000" pitchFamily="2" charset="0"/>
                <a:ea typeface="Roboto" panose="02000000000000000000" pitchFamily="2" charset="0"/>
                <a:cs typeface="Roboto" panose="02000000000000000000" pitchFamily="2" charset="0"/>
              </a:rPr>
              <a:t> servisleri olarak bilinen özel bir adresle erişilebilir. Bu adresler, normal internet adreslerinden farklıdır ve .</a:t>
            </a:r>
            <a:r>
              <a:rPr lang="tr-TR" sz="1800" dirty="0" err="1">
                <a:latin typeface="Roboto" panose="02000000000000000000" pitchFamily="2" charset="0"/>
                <a:ea typeface="Roboto" panose="02000000000000000000" pitchFamily="2" charset="0"/>
                <a:cs typeface="Roboto" panose="02000000000000000000" pitchFamily="2" charset="0"/>
              </a:rPr>
              <a:t>onion</a:t>
            </a:r>
            <a:r>
              <a:rPr lang="tr-TR" sz="1800" dirty="0">
                <a:latin typeface="Roboto" panose="02000000000000000000" pitchFamily="2" charset="0"/>
                <a:ea typeface="Roboto" panose="02000000000000000000" pitchFamily="2" charset="0"/>
                <a:cs typeface="Roboto" panose="02000000000000000000" pitchFamily="2" charset="0"/>
              </a:rPr>
              <a:t> uzantısına sahiptir. </a:t>
            </a:r>
            <a:r>
              <a:rPr lang="tr-TR" sz="1800" dirty="0" err="1">
                <a:latin typeface="Roboto" panose="02000000000000000000" pitchFamily="2" charset="0"/>
                <a:ea typeface="Roboto" panose="02000000000000000000" pitchFamily="2" charset="0"/>
                <a:cs typeface="Roboto" panose="02000000000000000000" pitchFamily="2" charset="0"/>
              </a:rPr>
              <a:t>Onion</a:t>
            </a:r>
            <a:r>
              <a:rPr lang="tr-TR" sz="1800" dirty="0">
                <a:latin typeface="Roboto" panose="02000000000000000000" pitchFamily="2" charset="0"/>
                <a:ea typeface="Roboto" panose="02000000000000000000" pitchFamily="2" charset="0"/>
                <a:cs typeface="Roboto" panose="02000000000000000000" pitchFamily="2" charset="0"/>
              </a:rPr>
              <a:t> servisleri, internet sitelerinin gizliliğini korumak için kullanılır ve </a:t>
            </a:r>
            <a:r>
              <a:rPr lang="tr-TR" sz="1800" dirty="0" err="1">
                <a:latin typeface="Roboto" panose="02000000000000000000" pitchFamily="2" charset="0"/>
                <a:ea typeface="Roboto" panose="02000000000000000000" pitchFamily="2" charset="0"/>
                <a:cs typeface="Roboto" panose="02000000000000000000" pitchFamily="2" charset="0"/>
              </a:rPr>
              <a:t>DarkWeb'de</a:t>
            </a:r>
            <a:r>
              <a:rPr lang="tr-TR" sz="1800" dirty="0">
                <a:latin typeface="Roboto" panose="02000000000000000000" pitchFamily="2" charset="0"/>
                <a:ea typeface="Roboto" panose="02000000000000000000" pitchFamily="2" charset="0"/>
                <a:cs typeface="Roboto" panose="02000000000000000000" pitchFamily="2" charset="0"/>
              </a:rPr>
              <a:t> internet sitelerinin doğumu için önemlidir.</a:t>
            </a:r>
          </a:p>
          <a:p>
            <a:endParaRPr lang="tr-TR" sz="1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649227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C2798-F5C9-84CC-780E-E6FDA7C44F7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E2DDA99-CF16-F0E3-E988-81111B459FFD}"/>
              </a:ext>
            </a:extLst>
          </p:cNvPr>
          <p:cNvSpPr>
            <a:spLocks noGrp="1"/>
          </p:cNvSpPr>
          <p:nvPr>
            <p:ph type="title"/>
          </p:nvPr>
        </p:nvSpPr>
        <p:spPr/>
        <p:txBody>
          <a:bodyPr>
            <a:normAutofit/>
          </a:bodyPr>
          <a:lstStyle/>
          <a:p>
            <a:r>
              <a:rPr lang="tr-TR" dirty="0" err="1"/>
              <a:t>DarkWeb</a:t>
            </a:r>
            <a:r>
              <a:rPr lang="tr-TR" dirty="0"/>
              <a:t> ve Kripto Para</a:t>
            </a:r>
          </a:p>
        </p:txBody>
      </p:sp>
      <p:sp>
        <p:nvSpPr>
          <p:cNvPr id="3" name="İçerik Yer Tutucusu 2">
            <a:extLst>
              <a:ext uri="{FF2B5EF4-FFF2-40B4-BE49-F238E27FC236}">
                <a16:creationId xmlns:a16="http://schemas.microsoft.com/office/drawing/2014/main" id="{319B959C-47E1-1ED7-72CD-20C706F8F37F}"/>
              </a:ext>
            </a:extLst>
          </p:cNvPr>
          <p:cNvSpPr>
            <a:spLocks noGrp="1"/>
          </p:cNvSpPr>
          <p:nvPr>
            <p:ph idx="1"/>
          </p:nvPr>
        </p:nvSpPr>
        <p:spPr/>
        <p:txBody>
          <a:bodyPr>
            <a:normAutofit/>
          </a:bodyPr>
          <a:lstStyle/>
          <a:p>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kripto para birimlerinin anonim olarak kullanılabilmesi için popüler bir yerdir. Kripto para birimleri, geleneksel bankacılık sistemlerinden bağımsız olarak kullanılabilir ve bu nedenle </a:t>
            </a:r>
            <a:r>
              <a:rPr lang="tr-TR" sz="1800" dirty="0" err="1">
                <a:latin typeface="Roboto" panose="02000000000000000000" pitchFamily="2" charset="0"/>
                <a:ea typeface="Roboto" panose="02000000000000000000" pitchFamily="2" charset="0"/>
                <a:cs typeface="Roboto" panose="02000000000000000000" pitchFamily="2" charset="0"/>
              </a:rPr>
              <a:t>DarkWeb'de</a:t>
            </a:r>
            <a:r>
              <a:rPr lang="tr-TR" sz="1800" dirty="0">
                <a:latin typeface="Roboto" panose="02000000000000000000" pitchFamily="2" charset="0"/>
                <a:ea typeface="Roboto" panose="02000000000000000000" pitchFamily="2" charset="0"/>
                <a:cs typeface="Roboto" panose="02000000000000000000" pitchFamily="2" charset="0"/>
              </a:rPr>
              <a:t> illegal işlemler için tercih edilir.</a:t>
            </a:r>
          </a:p>
        </p:txBody>
      </p:sp>
    </p:spTree>
    <p:extLst>
      <p:ext uri="{BB962C8B-B14F-4D97-AF65-F5344CB8AC3E}">
        <p14:creationId xmlns:p14="http://schemas.microsoft.com/office/powerpoint/2010/main" val="3490941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DEDA-51D6-D97C-CD47-9FB3F153235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CB60C82-B1EC-6D91-D15B-447981790199}"/>
              </a:ext>
            </a:extLst>
          </p:cNvPr>
          <p:cNvSpPr>
            <a:spLocks noGrp="1"/>
          </p:cNvSpPr>
          <p:nvPr>
            <p:ph type="title"/>
          </p:nvPr>
        </p:nvSpPr>
        <p:spPr/>
        <p:txBody>
          <a:bodyPr>
            <a:normAutofit fontScale="90000"/>
          </a:bodyPr>
          <a:lstStyle/>
          <a:p>
            <a:r>
              <a:rPr lang="tr-TR" dirty="0" err="1"/>
              <a:t>DarkWeb</a:t>
            </a:r>
            <a:r>
              <a:rPr lang="tr-TR" dirty="0"/>
              <a:t> ve </a:t>
            </a:r>
            <a:r>
              <a:rPr lang="tr-TR" dirty="0" err="1"/>
              <a:t>DeepWeb</a:t>
            </a:r>
            <a:r>
              <a:rPr lang="tr-TR" dirty="0"/>
              <a:t> Arasındaki Farklar</a:t>
            </a:r>
          </a:p>
        </p:txBody>
      </p:sp>
      <p:sp>
        <p:nvSpPr>
          <p:cNvPr id="3" name="İçerik Yer Tutucusu 2">
            <a:extLst>
              <a:ext uri="{FF2B5EF4-FFF2-40B4-BE49-F238E27FC236}">
                <a16:creationId xmlns:a16="http://schemas.microsoft.com/office/drawing/2014/main" id="{32490EE3-803F-F681-85AD-3AE512D67E55}"/>
              </a:ext>
            </a:extLst>
          </p:cNvPr>
          <p:cNvSpPr>
            <a:spLocks noGrp="1"/>
          </p:cNvSpPr>
          <p:nvPr>
            <p:ph idx="1"/>
          </p:nvPr>
        </p:nvSpPr>
        <p:spPr/>
        <p:txBody>
          <a:bodyPr>
            <a:normAutofit/>
          </a:bodyPr>
          <a:lstStyle/>
          <a:p>
            <a:pPr marL="0" indent="0">
              <a:buNone/>
            </a:pPr>
            <a:r>
              <a:rPr lang="tr-TR" sz="1800" b="1" u="sng" dirty="0" err="1">
                <a:latin typeface="Roboto" panose="02000000000000000000" pitchFamily="2" charset="0"/>
                <a:ea typeface="Roboto" panose="02000000000000000000" pitchFamily="2" charset="0"/>
                <a:cs typeface="Roboto" panose="02000000000000000000" pitchFamily="2" charset="0"/>
              </a:rPr>
              <a:t>DeepWeb</a:t>
            </a:r>
            <a:endParaRPr lang="tr-TR" sz="1800" b="1" u="sng" dirty="0">
              <a:latin typeface="Roboto" panose="02000000000000000000" pitchFamily="2" charset="0"/>
              <a:ea typeface="Roboto" panose="02000000000000000000" pitchFamily="2" charset="0"/>
              <a:cs typeface="Roboto" panose="02000000000000000000" pitchFamily="2" charset="0"/>
            </a:endParaRPr>
          </a:p>
          <a:p>
            <a:r>
              <a:rPr lang="tr-TR" sz="1800" dirty="0" err="1">
                <a:latin typeface="Roboto" panose="02000000000000000000" pitchFamily="2" charset="0"/>
                <a:ea typeface="Roboto" panose="02000000000000000000" pitchFamily="2" charset="0"/>
                <a:cs typeface="Roboto" panose="02000000000000000000" pitchFamily="2" charset="0"/>
              </a:rPr>
              <a:t>DeepWeb</a:t>
            </a:r>
            <a:r>
              <a:rPr lang="tr-TR" sz="1800" dirty="0">
                <a:latin typeface="Roboto" panose="02000000000000000000" pitchFamily="2" charset="0"/>
                <a:ea typeface="Roboto" panose="02000000000000000000" pitchFamily="2" charset="0"/>
                <a:cs typeface="Roboto" panose="02000000000000000000" pitchFamily="2" charset="0"/>
              </a:rPr>
              <a:t>, internetin erişilemeyen kısımlarını ifade eder. Arama motorları tarafından indekslenmeyen, dolayısıyla normal kullanıcıların erişemeyeceği sayfaları ve verileri içerir.</a:t>
            </a:r>
          </a:p>
          <a:p>
            <a:endParaRPr lang="tr-TR" sz="1800" dirty="0">
              <a:latin typeface="Roboto" panose="02000000000000000000" pitchFamily="2" charset="0"/>
              <a:ea typeface="Roboto" panose="02000000000000000000" pitchFamily="2" charset="0"/>
              <a:cs typeface="Roboto" panose="02000000000000000000" pitchFamily="2" charset="0"/>
            </a:endParaRPr>
          </a:p>
          <a:p>
            <a:pPr marL="0" indent="0">
              <a:buNone/>
            </a:pPr>
            <a:r>
              <a:rPr lang="tr-TR" sz="1800" dirty="0">
                <a:latin typeface="Roboto" panose="02000000000000000000" pitchFamily="2" charset="0"/>
                <a:ea typeface="Roboto" panose="02000000000000000000" pitchFamily="2" charset="0"/>
                <a:cs typeface="Roboto" panose="02000000000000000000" pitchFamily="2" charset="0"/>
              </a:rPr>
              <a:t> </a:t>
            </a:r>
          </a:p>
          <a:p>
            <a:pPr marL="0" indent="0">
              <a:buNone/>
            </a:pPr>
            <a:r>
              <a:rPr lang="tr-TR" sz="1800" b="1" u="sng" dirty="0" err="1">
                <a:latin typeface="Roboto" panose="02000000000000000000" pitchFamily="2" charset="0"/>
                <a:ea typeface="Roboto" panose="02000000000000000000" pitchFamily="2" charset="0"/>
                <a:cs typeface="Roboto" panose="02000000000000000000" pitchFamily="2" charset="0"/>
              </a:rPr>
              <a:t>DarkWeb</a:t>
            </a:r>
            <a:endParaRPr lang="tr-TR" sz="1800" b="1" u="sng" dirty="0">
              <a:latin typeface="Roboto" panose="02000000000000000000" pitchFamily="2" charset="0"/>
              <a:ea typeface="Roboto" panose="02000000000000000000" pitchFamily="2" charset="0"/>
              <a:cs typeface="Roboto" panose="02000000000000000000" pitchFamily="2" charset="0"/>
            </a:endParaRPr>
          </a:p>
          <a:p>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a:t>
            </a:r>
            <a:r>
              <a:rPr lang="tr-TR" sz="1800" dirty="0" err="1">
                <a:latin typeface="Roboto" panose="02000000000000000000" pitchFamily="2" charset="0"/>
                <a:ea typeface="Roboto" panose="02000000000000000000" pitchFamily="2" charset="0"/>
                <a:cs typeface="Roboto" panose="02000000000000000000" pitchFamily="2" charset="0"/>
              </a:rPr>
              <a:t>DeepWeb'in</a:t>
            </a:r>
            <a:r>
              <a:rPr lang="tr-TR" sz="1800" dirty="0">
                <a:latin typeface="Roboto" panose="02000000000000000000" pitchFamily="2" charset="0"/>
                <a:ea typeface="Roboto" panose="02000000000000000000" pitchFamily="2" charset="0"/>
                <a:cs typeface="Roboto" panose="02000000000000000000" pitchFamily="2" charset="0"/>
              </a:rPr>
              <a:t> bir alt kümesidir ve özel bir tarayıcı kullanarak erişilebilir. İnternette anonimlik sağlamak için tasarlanmıştır ve illegal faaliyetlerin gerçekleştiği bir ortamdır. </a:t>
            </a:r>
          </a:p>
          <a:p>
            <a:endParaRPr lang="tr-TR" sz="1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17480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9E7A-76E0-CABF-14C6-98B85686211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E4E08588-315B-EEBE-3CB3-9ECD6F622862}"/>
              </a:ext>
            </a:extLst>
          </p:cNvPr>
          <p:cNvSpPr>
            <a:spLocks noGrp="1"/>
          </p:cNvSpPr>
          <p:nvPr>
            <p:ph type="title"/>
          </p:nvPr>
        </p:nvSpPr>
        <p:spPr/>
        <p:txBody>
          <a:bodyPr>
            <a:normAutofit/>
          </a:bodyPr>
          <a:lstStyle/>
          <a:p>
            <a:endParaRPr lang="tr-TR" dirty="0"/>
          </a:p>
        </p:txBody>
      </p:sp>
      <p:pic>
        <p:nvPicPr>
          <p:cNvPr id="9" name="İçerik Yer Tutucusu 8" descr="metin, ekran görüntüsü, açık mavi içeren bir resim&#10;&#10;Açıklama otomatik olarak oluşturuldu">
            <a:extLst>
              <a:ext uri="{FF2B5EF4-FFF2-40B4-BE49-F238E27FC236}">
                <a16:creationId xmlns:a16="http://schemas.microsoft.com/office/drawing/2014/main" id="{5ED84CC8-ABFB-7A48-BF17-A13111C21A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Tree>
    <p:extLst>
      <p:ext uri="{BB962C8B-B14F-4D97-AF65-F5344CB8AC3E}">
        <p14:creationId xmlns:p14="http://schemas.microsoft.com/office/powerpoint/2010/main" val="835967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DEDA-51D6-D97C-CD47-9FB3F153235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CB60C82-B1EC-6D91-D15B-447981790199}"/>
              </a:ext>
            </a:extLst>
          </p:cNvPr>
          <p:cNvSpPr>
            <a:spLocks noGrp="1"/>
          </p:cNvSpPr>
          <p:nvPr>
            <p:ph type="title"/>
          </p:nvPr>
        </p:nvSpPr>
        <p:spPr/>
        <p:txBody>
          <a:bodyPr>
            <a:normAutofit/>
          </a:bodyPr>
          <a:lstStyle/>
          <a:p>
            <a:r>
              <a:rPr lang="tr-TR" dirty="0"/>
              <a:t>Tor</a:t>
            </a:r>
          </a:p>
        </p:txBody>
      </p:sp>
      <p:pic>
        <p:nvPicPr>
          <p:cNvPr id="7" name="İçerik Yer Tutucusu 6">
            <a:extLst>
              <a:ext uri="{FF2B5EF4-FFF2-40B4-BE49-F238E27FC236}">
                <a16:creationId xmlns:a16="http://schemas.microsoft.com/office/drawing/2014/main" id="{8118E2FB-FD08-5CBD-CAD3-534BCE9D7700}"/>
              </a:ext>
            </a:extLst>
          </p:cNvPr>
          <p:cNvPicPr>
            <a:picLocks noGrp="1" noChangeAspect="1"/>
          </p:cNvPicPr>
          <p:nvPr>
            <p:ph idx="1"/>
          </p:nvPr>
        </p:nvPicPr>
        <p:blipFill>
          <a:blip r:embed="rId2"/>
          <a:stretch>
            <a:fillRect/>
          </a:stretch>
        </p:blipFill>
        <p:spPr>
          <a:xfrm>
            <a:off x="3373821" y="2053276"/>
            <a:ext cx="4934606" cy="4618690"/>
          </a:xfrm>
        </p:spPr>
      </p:pic>
    </p:spTree>
    <p:extLst>
      <p:ext uri="{BB962C8B-B14F-4D97-AF65-F5344CB8AC3E}">
        <p14:creationId xmlns:p14="http://schemas.microsoft.com/office/powerpoint/2010/main" val="1207422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DEDA-51D6-D97C-CD47-9FB3F153235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CB60C82-B1EC-6D91-D15B-447981790199}"/>
              </a:ext>
            </a:extLst>
          </p:cNvPr>
          <p:cNvSpPr>
            <a:spLocks noGrp="1"/>
          </p:cNvSpPr>
          <p:nvPr>
            <p:ph type="title"/>
          </p:nvPr>
        </p:nvSpPr>
        <p:spPr/>
        <p:txBody>
          <a:bodyPr>
            <a:normAutofit/>
          </a:bodyPr>
          <a:lstStyle/>
          <a:p>
            <a:r>
              <a:rPr lang="tr-TR" dirty="0"/>
              <a:t>Tor</a:t>
            </a:r>
          </a:p>
        </p:txBody>
      </p:sp>
      <p:pic>
        <p:nvPicPr>
          <p:cNvPr id="5" name="İçerik Yer Tutucusu 4">
            <a:extLst>
              <a:ext uri="{FF2B5EF4-FFF2-40B4-BE49-F238E27FC236}">
                <a16:creationId xmlns:a16="http://schemas.microsoft.com/office/drawing/2014/main" id="{CDC8D80B-158D-F49D-98A3-0C22D5F0F7CD}"/>
              </a:ext>
            </a:extLst>
          </p:cNvPr>
          <p:cNvPicPr>
            <a:picLocks noGrp="1" noChangeAspect="1"/>
          </p:cNvPicPr>
          <p:nvPr>
            <p:ph idx="1"/>
          </p:nvPr>
        </p:nvPicPr>
        <p:blipFill>
          <a:blip r:embed="rId2"/>
          <a:stretch>
            <a:fillRect/>
          </a:stretch>
        </p:blipFill>
        <p:spPr>
          <a:xfrm>
            <a:off x="2130573" y="2270234"/>
            <a:ext cx="7770172" cy="4039126"/>
          </a:xfrm>
        </p:spPr>
      </p:pic>
    </p:spTree>
    <p:extLst>
      <p:ext uri="{BB962C8B-B14F-4D97-AF65-F5344CB8AC3E}">
        <p14:creationId xmlns:p14="http://schemas.microsoft.com/office/powerpoint/2010/main" val="1510504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7875D-A132-5991-A247-1602E6E8BB13}"/>
            </a:ext>
          </a:extLst>
        </p:cNvPr>
        <p:cNvGrpSpPr/>
        <p:nvPr/>
      </p:nvGrpSpPr>
      <p:grpSpPr>
        <a:xfrm>
          <a:off x="0" y="0"/>
          <a:ext cx="0" cy="0"/>
          <a:chOff x="0" y="0"/>
          <a:chExt cx="0" cy="0"/>
        </a:xfrm>
      </p:grpSpPr>
      <p:pic>
        <p:nvPicPr>
          <p:cNvPr id="16" name="Picture 3" descr="Mavi neon ışıkları olan altıonal arka plan">
            <a:extLst>
              <a:ext uri="{FF2B5EF4-FFF2-40B4-BE49-F238E27FC236}">
                <a16:creationId xmlns:a16="http://schemas.microsoft.com/office/drawing/2014/main" id="{0EB52DE6-0958-8DE9-584D-5C2A9423600C}"/>
              </a:ext>
            </a:extLst>
          </p:cNvPr>
          <p:cNvPicPr>
            <a:picLocks noChangeAspect="1"/>
          </p:cNvPicPr>
          <p:nvPr/>
        </p:nvPicPr>
        <p:blipFill rotWithShape="1">
          <a:blip r:embed="rId2"/>
          <a:srcRect l="13297" r="15603"/>
          <a:stretch/>
        </p:blipFill>
        <p:spPr>
          <a:xfrm>
            <a:off x="3523488" y="0"/>
            <a:ext cx="8668512" cy="6857990"/>
          </a:xfrm>
          <a:prstGeom prst="rect">
            <a:avLst/>
          </a:prstGeom>
        </p:spPr>
      </p:pic>
      <p:sp>
        <p:nvSpPr>
          <p:cNvPr id="2" name="Başlık 1">
            <a:extLst>
              <a:ext uri="{FF2B5EF4-FFF2-40B4-BE49-F238E27FC236}">
                <a16:creationId xmlns:a16="http://schemas.microsoft.com/office/drawing/2014/main" id="{D9260277-23DF-7525-5771-2B16198DE2CD}"/>
              </a:ext>
            </a:extLst>
          </p:cNvPr>
          <p:cNvSpPr>
            <a:spLocks noGrp="1"/>
          </p:cNvSpPr>
          <p:nvPr>
            <p:ph type="ctrTitle"/>
          </p:nvPr>
        </p:nvSpPr>
        <p:spPr>
          <a:xfrm>
            <a:off x="477981" y="1122363"/>
            <a:ext cx="4023360" cy="3204134"/>
          </a:xfrm>
        </p:spPr>
        <p:txBody>
          <a:bodyPr anchor="b">
            <a:normAutofit/>
          </a:bodyPr>
          <a:lstStyle/>
          <a:p>
            <a:r>
              <a:rPr lang="tr-TR" sz="4400" dirty="0" err="1"/>
              <a:t>Phishing</a:t>
            </a:r>
            <a:endParaRPr lang="tr-TR" sz="4400" dirty="0"/>
          </a:p>
        </p:txBody>
      </p:sp>
      <p:sp>
        <p:nvSpPr>
          <p:cNvPr id="3" name="Alt Başlık 2">
            <a:extLst>
              <a:ext uri="{FF2B5EF4-FFF2-40B4-BE49-F238E27FC236}">
                <a16:creationId xmlns:a16="http://schemas.microsoft.com/office/drawing/2014/main" id="{90844D0D-19D6-7355-4F43-18E886C22517}"/>
              </a:ext>
            </a:extLst>
          </p:cNvPr>
          <p:cNvSpPr>
            <a:spLocks noGrp="1"/>
          </p:cNvSpPr>
          <p:nvPr>
            <p:ph type="subTitle" idx="1"/>
          </p:nvPr>
        </p:nvSpPr>
        <p:spPr>
          <a:xfrm>
            <a:off x="477980" y="4872922"/>
            <a:ext cx="4023359" cy="1208141"/>
          </a:xfrm>
        </p:spPr>
        <p:txBody>
          <a:bodyPr>
            <a:normAutofit/>
          </a:bodyPr>
          <a:lstStyle/>
          <a:p>
            <a:endParaRPr lang="tr-TR" sz="2000" dirty="0"/>
          </a:p>
        </p:txBody>
      </p:sp>
    </p:spTree>
    <p:extLst>
      <p:ext uri="{BB962C8B-B14F-4D97-AF65-F5344CB8AC3E}">
        <p14:creationId xmlns:p14="http://schemas.microsoft.com/office/powerpoint/2010/main" val="3164124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8D565-59E8-61AE-7592-4E8AC7176108}"/>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FBE1272-8773-5D0F-DCC4-D16A5F3B6E7C}"/>
              </a:ext>
            </a:extLst>
          </p:cNvPr>
          <p:cNvSpPr>
            <a:spLocks noGrp="1"/>
          </p:cNvSpPr>
          <p:nvPr>
            <p:ph type="title"/>
          </p:nvPr>
        </p:nvSpPr>
        <p:spPr/>
        <p:txBody>
          <a:bodyPr>
            <a:normAutofit/>
          </a:bodyPr>
          <a:lstStyle/>
          <a:p>
            <a:r>
              <a:rPr lang="tr-TR" dirty="0" err="1"/>
              <a:t>Phishing</a:t>
            </a:r>
            <a:r>
              <a:rPr lang="tr-TR" dirty="0"/>
              <a:t> Nedir?</a:t>
            </a:r>
          </a:p>
        </p:txBody>
      </p:sp>
      <p:sp>
        <p:nvSpPr>
          <p:cNvPr id="3" name="İçerik Yer Tutucusu 2">
            <a:extLst>
              <a:ext uri="{FF2B5EF4-FFF2-40B4-BE49-F238E27FC236}">
                <a16:creationId xmlns:a16="http://schemas.microsoft.com/office/drawing/2014/main" id="{25F93C03-1379-EF0A-FC61-0120BD8741DC}"/>
              </a:ext>
            </a:extLst>
          </p:cNvPr>
          <p:cNvSpPr>
            <a:spLocks noGrp="1"/>
          </p:cNvSpPr>
          <p:nvPr>
            <p:ph idx="1"/>
          </p:nvPr>
        </p:nvSpPr>
        <p:spPr/>
        <p:txBody>
          <a:bodyPr>
            <a:normAutofit/>
          </a:bodyPr>
          <a:lstStyle/>
          <a:p>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kötü niyetli kişilerin veya grupların, sahte web siteleri, e-postalar veya mesajlar aracılığıyla kullanıcıların kişisel bilgilerini veya hassas verilerini çalmak için tasarlanmış bir saldırı taktiğidir.</a:t>
            </a:r>
          </a:p>
          <a:p>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saldırıları, genellikle kurumsal veya finansal kuruluşların kimlik bilgilerini, kredi kartı bilgilerini veya diğer önemli bilgileri ele geçirmek için kullanılır.</a:t>
            </a:r>
          </a:p>
          <a:p>
            <a:r>
              <a:rPr lang="tr-TR" sz="1800" dirty="0">
                <a:latin typeface="Roboto" panose="02000000000000000000" pitchFamily="2" charset="0"/>
                <a:ea typeface="Roboto" panose="02000000000000000000" pitchFamily="2" charset="0"/>
                <a:cs typeface="Roboto" panose="02000000000000000000" pitchFamily="2" charset="0"/>
              </a:rPr>
              <a:t>Bu saldırılar, sahte bir web sitesi veya e-posta kullanarak kullanıcıları kandırmayı ve kişisel bilgilerini girmelerini sağlamayı hedefler.</a:t>
            </a:r>
          </a:p>
          <a:p>
            <a:r>
              <a:rPr lang="tr-TR" sz="1800" dirty="0">
                <a:latin typeface="Roboto" panose="02000000000000000000" pitchFamily="2" charset="0"/>
                <a:ea typeface="Roboto" panose="02000000000000000000" pitchFamily="2" charset="0"/>
                <a:cs typeface="Roboto" panose="02000000000000000000" pitchFamily="2" charset="0"/>
              </a:rPr>
              <a:t>Bu şekilde, saldırganlar kullanıcıların hesaplarını ele geçirebilir, kimlik hırsızlığı yapabilir veya finansal zarara yol açabilir.</a:t>
            </a:r>
          </a:p>
        </p:txBody>
      </p:sp>
    </p:spTree>
    <p:extLst>
      <p:ext uri="{BB962C8B-B14F-4D97-AF65-F5344CB8AC3E}">
        <p14:creationId xmlns:p14="http://schemas.microsoft.com/office/powerpoint/2010/main" val="3816680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79CE2-3A16-9EEB-3851-4F0D278449D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628C8E4-E4E8-5496-6378-C26533B40B3E}"/>
              </a:ext>
            </a:extLst>
          </p:cNvPr>
          <p:cNvSpPr>
            <a:spLocks noGrp="1"/>
          </p:cNvSpPr>
          <p:nvPr>
            <p:ph type="title"/>
          </p:nvPr>
        </p:nvSpPr>
        <p:spPr/>
        <p:txBody>
          <a:bodyPr>
            <a:normAutofit/>
          </a:bodyPr>
          <a:lstStyle/>
          <a:p>
            <a:r>
              <a:rPr lang="tr-TR" dirty="0"/>
              <a:t>Domain Nedir?</a:t>
            </a:r>
          </a:p>
        </p:txBody>
      </p:sp>
      <p:sp>
        <p:nvSpPr>
          <p:cNvPr id="3" name="İçerik Yer Tutucusu 2">
            <a:extLst>
              <a:ext uri="{FF2B5EF4-FFF2-40B4-BE49-F238E27FC236}">
                <a16:creationId xmlns:a16="http://schemas.microsoft.com/office/drawing/2014/main" id="{47831F91-D06C-6B6F-6AB8-84FC11D949B9}"/>
              </a:ext>
            </a:extLst>
          </p:cNvPr>
          <p:cNvSpPr>
            <a:spLocks noGrp="1"/>
          </p:cNvSpPr>
          <p:nvPr>
            <p:ph idx="1"/>
          </p:nvPr>
        </p:nvSpPr>
        <p:spPr/>
        <p:txBody>
          <a:bodyPr>
            <a:normAutofit/>
          </a:bodyPr>
          <a:lstStyle/>
          <a:p>
            <a:r>
              <a:rPr lang="tr-TR" sz="1800" dirty="0">
                <a:latin typeface="Roboto" panose="02000000000000000000" pitchFamily="2" charset="0"/>
                <a:ea typeface="Roboto" panose="02000000000000000000" pitchFamily="2" charset="0"/>
                <a:cs typeface="Roboto" panose="02000000000000000000" pitchFamily="2" charset="0"/>
              </a:rPr>
              <a:t>Domain, internet üzerindeki bir web sitesinin adresini temsil eden bir isimdir. Her web sitesi bir domain adı kullanır.</a:t>
            </a:r>
          </a:p>
        </p:txBody>
      </p:sp>
    </p:spTree>
    <p:extLst>
      <p:ext uri="{BB962C8B-B14F-4D97-AF65-F5344CB8AC3E}">
        <p14:creationId xmlns:p14="http://schemas.microsoft.com/office/powerpoint/2010/main" val="413895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987E0-F864-E369-9611-600D2963789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E55E68F-D47A-FEEF-D31B-077B0F4ACCF4}"/>
              </a:ext>
            </a:extLst>
          </p:cNvPr>
          <p:cNvSpPr>
            <a:spLocks noGrp="1"/>
          </p:cNvSpPr>
          <p:nvPr>
            <p:ph type="title"/>
          </p:nvPr>
        </p:nvSpPr>
        <p:spPr/>
        <p:txBody>
          <a:bodyPr>
            <a:normAutofit/>
          </a:bodyPr>
          <a:lstStyle/>
          <a:p>
            <a:r>
              <a:rPr lang="tr-TR" dirty="0" err="1"/>
              <a:t>DarkWeb</a:t>
            </a:r>
            <a:r>
              <a:rPr lang="tr-TR" dirty="0"/>
              <a:t> Nedir?</a:t>
            </a:r>
          </a:p>
        </p:txBody>
      </p:sp>
      <p:sp>
        <p:nvSpPr>
          <p:cNvPr id="3" name="İçerik Yer Tutucusu 2">
            <a:extLst>
              <a:ext uri="{FF2B5EF4-FFF2-40B4-BE49-F238E27FC236}">
                <a16:creationId xmlns:a16="http://schemas.microsoft.com/office/drawing/2014/main" id="{A92D12A9-1046-35C6-CDBA-2AE05BE8D194}"/>
              </a:ext>
            </a:extLst>
          </p:cNvPr>
          <p:cNvSpPr>
            <a:spLocks noGrp="1"/>
          </p:cNvSpPr>
          <p:nvPr>
            <p:ph idx="1"/>
          </p:nvPr>
        </p:nvSpPr>
        <p:spPr/>
        <p:txBody>
          <a:bodyPr>
            <a:normAutofit/>
          </a:bodyPr>
          <a:lstStyle/>
          <a:p>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internetin alt katmanlarında yer alan ve erişimi sınırlı olan bir ağdır. Bu ağda kullanıcılar anonim olarak dolaşabilir, illegal işlemler yapabilir ve özel bilgilerini koruyabilirler. </a:t>
            </a:r>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normal internet ağından farklı olarak arama motorları tarafından indekslenmez ve erişimi için özel yazılımlar gerektirir.</a:t>
            </a:r>
          </a:p>
          <a:p>
            <a:endParaRPr lang="tr-TR" sz="1800" dirty="0">
              <a:latin typeface="Roboto" panose="02000000000000000000" pitchFamily="2" charset="0"/>
              <a:ea typeface="Roboto" panose="02000000000000000000" pitchFamily="2" charset="0"/>
              <a:cs typeface="Roboto" panose="02000000000000000000" pitchFamily="2" charset="0"/>
            </a:endParaRPr>
          </a:p>
          <a:p>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genellikle illegal faaliyetlerin gerçekleştirildiği bir alan olarak bilinir. Bu alanın en bilinen örnekleri arasında uyuşturucu satışı, silah ticareti, çocuk pornografisi, </a:t>
            </a:r>
            <a:r>
              <a:rPr lang="tr-TR" sz="1800" dirty="0" err="1">
                <a:latin typeface="Roboto" panose="02000000000000000000" pitchFamily="2" charset="0"/>
                <a:ea typeface="Roboto" panose="02000000000000000000" pitchFamily="2" charset="0"/>
                <a:cs typeface="Roboto" panose="02000000000000000000" pitchFamily="2" charset="0"/>
              </a:rPr>
              <a:t>hackerlık</a:t>
            </a:r>
            <a:r>
              <a:rPr lang="tr-TR" sz="1800" dirty="0">
                <a:latin typeface="Roboto" panose="02000000000000000000" pitchFamily="2" charset="0"/>
                <a:ea typeface="Roboto" panose="02000000000000000000" pitchFamily="2" charset="0"/>
                <a:cs typeface="Roboto" panose="02000000000000000000" pitchFamily="2" charset="0"/>
              </a:rPr>
              <a:t> faaliyetleri ve kişisel bilgi hırsızlığı yer alır. Ancak, </a:t>
            </a:r>
            <a:r>
              <a:rPr lang="tr-TR" sz="1800" dirty="0" err="1">
                <a:latin typeface="Roboto" panose="02000000000000000000" pitchFamily="2" charset="0"/>
                <a:ea typeface="Roboto" panose="02000000000000000000" pitchFamily="2" charset="0"/>
                <a:cs typeface="Roboto" panose="02000000000000000000" pitchFamily="2" charset="0"/>
              </a:rPr>
              <a:t>DarkWeb'in</a:t>
            </a:r>
            <a:r>
              <a:rPr lang="tr-TR" sz="1800" dirty="0">
                <a:latin typeface="Roboto" panose="02000000000000000000" pitchFamily="2" charset="0"/>
                <a:ea typeface="Roboto" panose="02000000000000000000" pitchFamily="2" charset="0"/>
                <a:cs typeface="Roboto" panose="02000000000000000000" pitchFamily="2" charset="0"/>
              </a:rPr>
              <a:t> legal kullanım alanları da bulunmaktadır. Örneğin, baskıcı rejimler altında yaşayan insanlar, </a:t>
            </a:r>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üzerinden özgürce iletişim kurabilirler.</a:t>
            </a:r>
          </a:p>
        </p:txBody>
      </p:sp>
    </p:spTree>
    <p:extLst>
      <p:ext uri="{BB962C8B-B14F-4D97-AF65-F5344CB8AC3E}">
        <p14:creationId xmlns:p14="http://schemas.microsoft.com/office/powerpoint/2010/main" val="14676112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37AC5-2281-29A3-9A6B-47D011F1C37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68B4976-3E4C-E3FB-431A-187456CE5D79}"/>
              </a:ext>
            </a:extLst>
          </p:cNvPr>
          <p:cNvSpPr>
            <a:spLocks noGrp="1"/>
          </p:cNvSpPr>
          <p:nvPr>
            <p:ph type="title"/>
          </p:nvPr>
        </p:nvSpPr>
        <p:spPr/>
        <p:txBody>
          <a:bodyPr>
            <a:normAutofit/>
          </a:bodyPr>
          <a:lstStyle/>
          <a:p>
            <a:r>
              <a:rPr lang="tr-TR" dirty="0"/>
              <a:t>MX Kaydı Nedir?</a:t>
            </a:r>
          </a:p>
        </p:txBody>
      </p:sp>
      <p:sp>
        <p:nvSpPr>
          <p:cNvPr id="3" name="İçerik Yer Tutucusu 2">
            <a:extLst>
              <a:ext uri="{FF2B5EF4-FFF2-40B4-BE49-F238E27FC236}">
                <a16:creationId xmlns:a16="http://schemas.microsoft.com/office/drawing/2014/main" id="{68DEAA2F-FBA1-DA25-A582-B0A5B2FE68DB}"/>
              </a:ext>
            </a:extLst>
          </p:cNvPr>
          <p:cNvSpPr>
            <a:spLocks noGrp="1"/>
          </p:cNvSpPr>
          <p:nvPr>
            <p:ph idx="1"/>
          </p:nvPr>
        </p:nvSpPr>
        <p:spPr/>
        <p:txBody>
          <a:bodyPr>
            <a:normAutofit/>
          </a:bodyPr>
          <a:lstStyle/>
          <a:p>
            <a:r>
              <a:rPr lang="tr-TR" sz="1800" dirty="0">
                <a:latin typeface="Roboto" panose="02000000000000000000" pitchFamily="2" charset="0"/>
                <a:ea typeface="Roboto" panose="02000000000000000000" pitchFamily="2" charset="0"/>
                <a:cs typeface="Roboto" panose="02000000000000000000" pitchFamily="2" charset="0"/>
              </a:rPr>
              <a:t>MX kaydı, bir e-posta sunucusunun hangi sunucuların e-postalarını kabul edebileceğini belirleyen bir DNS kaydıdır.</a:t>
            </a:r>
          </a:p>
          <a:p>
            <a:r>
              <a:rPr lang="tr-TR" sz="1800" dirty="0">
                <a:latin typeface="Roboto" panose="02000000000000000000" pitchFamily="2" charset="0"/>
                <a:ea typeface="Roboto" panose="02000000000000000000" pitchFamily="2" charset="0"/>
                <a:cs typeface="Roboto" panose="02000000000000000000" pitchFamily="2" charset="0"/>
              </a:rPr>
              <a:t>MX kaydı, bir alan adının e-posta hizmeti sağlayıcısını gösterir.</a:t>
            </a:r>
          </a:p>
          <a:p>
            <a:endParaRPr lang="tr-TR" sz="1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4231307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299B5-47B8-1FCD-D72D-C29FBEB7151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FFCA8C5-B74A-5E18-1224-9DF2DE32B43B}"/>
              </a:ext>
            </a:extLst>
          </p:cNvPr>
          <p:cNvSpPr>
            <a:spLocks noGrp="1"/>
          </p:cNvSpPr>
          <p:nvPr>
            <p:ph type="title"/>
          </p:nvPr>
        </p:nvSpPr>
        <p:spPr/>
        <p:txBody>
          <a:bodyPr>
            <a:normAutofit/>
          </a:bodyPr>
          <a:lstStyle/>
          <a:p>
            <a:r>
              <a:rPr lang="tr-TR" dirty="0"/>
              <a:t>NS Kaydı Nedir?</a:t>
            </a:r>
          </a:p>
        </p:txBody>
      </p:sp>
      <p:sp>
        <p:nvSpPr>
          <p:cNvPr id="3" name="İçerik Yer Tutucusu 2">
            <a:extLst>
              <a:ext uri="{FF2B5EF4-FFF2-40B4-BE49-F238E27FC236}">
                <a16:creationId xmlns:a16="http://schemas.microsoft.com/office/drawing/2014/main" id="{C6569E8B-95E5-72B1-BA99-641FED0407F5}"/>
              </a:ext>
            </a:extLst>
          </p:cNvPr>
          <p:cNvSpPr>
            <a:spLocks noGrp="1"/>
          </p:cNvSpPr>
          <p:nvPr>
            <p:ph idx="1"/>
          </p:nvPr>
        </p:nvSpPr>
        <p:spPr/>
        <p:txBody>
          <a:bodyPr>
            <a:normAutofit/>
          </a:bodyPr>
          <a:lstStyle/>
          <a:p>
            <a:r>
              <a:rPr lang="tr-TR" sz="1800" dirty="0">
                <a:latin typeface="Roboto" panose="02000000000000000000" pitchFamily="2" charset="0"/>
                <a:ea typeface="Roboto" panose="02000000000000000000" pitchFamily="2" charset="0"/>
                <a:cs typeface="Roboto" panose="02000000000000000000" pitchFamily="2" charset="0"/>
              </a:rPr>
              <a:t>NS kaydı, bir alan adının DNS sunucularını belirleyen bir DNS kaydıdır.</a:t>
            </a:r>
          </a:p>
          <a:p>
            <a:r>
              <a:rPr lang="tr-TR" sz="1800" dirty="0">
                <a:latin typeface="Roboto" panose="02000000000000000000" pitchFamily="2" charset="0"/>
                <a:ea typeface="Roboto" panose="02000000000000000000" pitchFamily="2" charset="0"/>
                <a:cs typeface="Roboto" panose="02000000000000000000" pitchFamily="2" charset="0"/>
              </a:rPr>
              <a:t>NS kaydı, bir alan adının DNS sunucularını belirler.</a:t>
            </a:r>
          </a:p>
        </p:txBody>
      </p:sp>
    </p:spTree>
    <p:extLst>
      <p:ext uri="{BB962C8B-B14F-4D97-AF65-F5344CB8AC3E}">
        <p14:creationId xmlns:p14="http://schemas.microsoft.com/office/powerpoint/2010/main" val="33597101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FC6F3-3B1B-7374-F8D5-3C12DE7F200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97E82FD-ADAA-FA36-BC6A-A6081DCB2624}"/>
              </a:ext>
            </a:extLst>
          </p:cNvPr>
          <p:cNvSpPr>
            <a:spLocks noGrp="1"/>
          </p:cNvSpPr>
          <p:nvPr>
            <p:ph type="title"/>
          </p:nvPr>
        </p:nvSpPr>
        <p:spPr/>
        <p:txBody>
          <a:bodyPr>
            <a:normAutofit/>
          </a:bodyPr>
          <a:lstStyle/>
          <a:p>
            <a:r>
              <a:rPr lang="tr-TR" dirty="0" err="1"/>
              <a:t>Email</a:t>
            </a:r>
            <a:r>
              <a:rPr lang="tr-TR" dirty="0"/>
              <a:t> </a:t>
            </a:r>
            <a:r>
              <a:rPr lang="tr-TR" dirty="0" err="1"/>
              <a:t>Phishing</a:t>
            </a:r>
            <a:endParaRPr lang="tr-TR" dirty="0"/>
          </a:p>
        </p:txBody>
      </p:sp>
      <p:sp>
        <p:nvSpPr>
          <p:cNvPr id="3" name="İçerik Yer Tutucusu 2">
            <a:extLst>
              <a:ext uri="{FF2B5EF4-FFF2-40B4-BE49-F238E27FC236}">
                <a16:creationId xmlns:a16="http://schemas.microsoft.com/office/drawing/2014/main" id="{6C9AB1F6-2A3E-1EC8-76F6-D2E1C858A7A4}"/>
              </a:ext>
            </a:extLst>
          </p:cNvPr>
          <p:cNvSpPr>
            <a:spLocks noGrp="1"/>
          </p:cNvSpPr>
          <p:nvPr>
            <p:ph idx="1"/>
          </p:nvPr>
        </p:nvSpPr>
        <p:spPr/>
        <p:txBody>
          <a:bodyPr>
            <a:normAutofit/>
          </a:bodyPr>
          <a:lstStyle/>
          <a:p>
            <a:r>
              <a:rPr lang="tr-TR" sz="1800" dirty="0">
                <a:latin typeface="Roboto" panose="02000000000000000000" pitchFamily="2" charset="0"/>
                <a:ea typeface="Roboto" panose="02000000000000000000" pitchFamily="2" charset="0"/>
                <a:cs typeface="Roboto" panose="02000000000000000000" pitchFamily="2" charset="0"/>
              </a:rPr>
              <a:t>E-posta en popüler kimlik avı aracıdır. Dolandırıcılar gerçek kuruluşları taklit eden sahte alan adları kaydederek hedeflerine binlerce talep gönderirler.</a:t>
            </a:r>
          </a:p>
          <a:p>
            <a:r>
              <a:rPr lang="tr-TR" sz="1800" dirty="0">
                <a:latin typeface="Roboto" panose="02000000000000000000" pitchFamily="2" charset="0"/>
                <a:ea typeface="Roboto" panose="02000000000000000000" pitchFamily="2" charset="0"/>
                <a:cs typeface="Roboto" panose="02000000000000000000" pitchFamily="2" charset="0"/>
              </a:rPr>
              <a:t>Sahte alan adları genellikle "m" yerine "</a:t>
            </a:r>
            <a:r>
              <a:rPr lang="tr-TR" sz="1800" dirty="0" err="1">
                <a:latin typeface="Roboto" panose="02000000000000000000" pitchFamily="2" charset="0"/>
                <a:ea typeface="Roboto" panose="02000000000000000000" pitchFamily="2" charset="0"/>
                <a:cs typeface="Roboto" panose="02000000000000000000" pitchFamily="2" charset="0"/>
              </a:rPr>
              <a:t>rn</a:t>
            </a:r>
            <a:r>
              <a:rPr lang="tr-TR" sz="1800" dirty="0">
                <a:latin typeface="Roboto" panose="02000000000000000000" pitchFamily="2" charset="0"/>
                <a:ea typeface="Roboto" panose="02000000000000000000" pitchFamily="2" charset="0"/>
                <a:cs typeface="Roboto" panose="02000000000000000000" pitchFamily="2" charset="0"/>
              </a:rPr>
              <a:t>" yapmak için "r" ve "n "</a:t>
            </a:r>
            <a:r>
              <a:rPr lang="tr-TR" sz="1800" dirty="0" err="1">
                <a:latin typeface="Roboto" panose="02000000000000000000" pitchFamily="2" charset="0"/>
                <a:ea typeface="Roboto" panose="02000000000000000000" pitchFamily="2" charset="0"/>
                <a:cs typeface="Roboto" panose="02000000000000000000" pitchFamily="2" charset="0"/>
              </a:rPr>
              <a:t>yi</a:t>
            </a:r>
            <a:r>
              <a:rPr lang="tr-TR" sz="1800" dirty="0">
                <a:latin typeface="Roboto" panose="02000000000000000000" pitchFamily="2" charset="0"/>
                <a:ea typeface="Roboto" panose="02000000000000000000" pitchFamily="2" charset="0"/>
                <a:cs typeface="Roboto" panose="02000000000000000000" pitchFamily="2" charset="0"/>
              </a:rPr>
              <a:t> yan yana kullanmak gibi karakterleri içerir. </a:t>
            </a:r>
          </a:p>
          <a:p>
            <a:r>
              <a:rPr lang="tr-TR" sz="1800" dirty="0">
                <a:latin typeface="Roboto" panose="02000000000000000000" pitchFamily="2" charset="0"/>
                <a:ea typeface="Roboto" panose="02000000000000000000" pitchFamily="2" charset="0"/>
                <a:cs typeface="Roboto" panose="02000000000000000000" pitchFamily="2" charset="0"/>
              </a:rPr>
              <a:t>Ayrıca bir e-posta adresinin yerel kısmında gerçek bir kuruluşun adını kullanabilirler ve gönderenin adı gelen kutusunda görünür (örneğin, sender@organization.com).Kimlik avı e-postalarını tespit etmenin birden fazla yolu vardır, ancak kullanıcılardan bir eki indirmelerini veya bir bağlantıya tıklamalarını istediğinde her zaman e-posta adreslerini kontrol etmelidir.</a:t>
            </a:r>
          </a:p>
        </p:txBody>
      </p:sp>
    </p:spTree>
    <p:extLst>
      <p:ext uri="{BB962C8B-B14F-4D97-AF65-F5344CB8AC3E}">
        <p14:creationId xmlns:p14="http://schemas.microsoft.com/office/powerpoint/2010/main" val="1430647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F15F6-4BB9-79B1-5984-86C3EE1CAEF5}"/>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9DD07E5-586D-4470-4950-D91D4FF28C5B}"/>
              </a:ext>
            </a:extLst>
          </p:cNvPr>
          <p:cNvSpPr>
            <a:spLocks noGrp="1"/>
          </p:cNvSpPr>
          <p:nvPr>
            <p:ph type="title"/>
          </p:nvPr>
        </p:nvSpPr>
        <p:spPr/>
        <p:txBody>
          <a:bodyPr>
            <a:normAutofit/>
          </a:bodyPr>
          <a:lstStyle/>
          <a:p>
            <a:r>
              <a:rPr lang="tr-TR" dirty="0" err="1"/>
              <a:t>Email</a:t>
            </a:r>
            <a:r>
              <a:rPr lang="tr-TR" dirty="0"/>
              <a:t> </a:t>
            </a:r>
            <a:r>
              <a:rPr lang="tr-TR" dirty="0" err="1"/>
              <a:t>Phishing</a:t>
            </a:r>
            <a:endParaRPr lang="tr-TR" dirty="0"/>
          </a:p>
        </p:txBody>
      </p:sp>
      <p:pic>
        <p:nvPicPr>
          <p:cNvPr id="5" name="İçerik Yer Tutucusu 4" descr="metin, elektronik donanım, ekran görüntüsü, web sayfası içeren bir resim">
            <a:extLst>
              <a:ext uri="{FF2B5EF4-FFF2-40B4-BE49-F238E27FC236}">
                <a16:creationId xmlns:a16="http://schemas.microsoft.com/office/drawing/2014/main" id="{03D7AD61-7A98-AF69-A8FE-AF08E7E427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9697" y="2090416"/>
            <a:ext cx="5932606" cy="4230629"/>
          </a:xfrm>
        </p:spPr>
      </p:pic>
    </p:spTree>
    <p:extLst>
      <p:ext uri="{BB962C8B-B14F-4D97-AF65-F5344CB8AC3E}">
        <p14:creationId xmlns:p14="http://schemas.microsoft.com/office/powerpoint/2010/main" val="4113107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CA518-BE38-AA75-7ED4-A4B598BE576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D36BE03-2ABA-3DBB-83D0-39D3973AFF78}"/>
              </a:ext>
            </a:extLst>
          </p:cNvPr>
          <p:cNvSpPr>
            <a:spLocks noGrp="1"/>
          </p:cNvSpPr>
          <p:nvPr>
            <p:ph type="title"/>
          </p:nvPr>
        </p:nvSpPr>
        <p:spPr/>
        <p:txBody>
          <a:bodyPr>
            <a:normAutofit/>
          </a:bodyPr>
          <a:lstStyle/>
          <a:p>
            <a:r>
              <a:rPr lang="tr-TR" b="1" i="0" dirty="0" err="1">
                <a:solidFill>
                  <a:srgbClr val="000000"/>
                </a:solidFill>
                <a:effectLst/>
                <a:latin typeface="TWKEverett"/>
              </a:rPr>
              <a:t>Spear</a:t>
            </a:r>
            <a:r>
              <a:rPr lang="tr-TR" b="1" i="0" dirty="0">
                <a:solidFill>
                  <a:srgbClr val="000000"/>
                </a:solidFill>
                <a:effectLst/>
                <a:latin typeface="TWKEverett"/>
              </a:rPr>
              <a:t> </a:t>
            </a:r>
            <a:r>
              <a:rPr lang="tr-TR" b="1" i="0" dirty="0" err="1">
                <a:solidFill>
                  <a:srgbClr val="000000"/>
                </a:solidFill>
                <a:effectLst/>
                <a:latin typeface="TWKEverett"/>
              </a:rPr>
              <a:t>Phishing</a:t>
            </a:r>
            <a:endParaRPr lang="tr-TR" dirty="0"/>
          </a:p>
        </p:txBody>
      </p:sp>
      <p:sp>
        <p:nvSpPr>
          <p:cNvPr id="3" name="İçerik Yer Tutucusu 2">
            <a:extLst>
              <a:ext uri="{FF2B5EF4-FFF2-40B4-BE49-F238E27FC236}">
                <a16:creationId xmlns:a16="http://schemas.microsoft.com/office/drawing/2014/main" id="{BF078C5B-72E5-AF64-479C-8A9F91A09965}"/>
              </a:ext>
            </a:extLst>
          </p:cNvPr>
          <p:cNvSpPr>
            <a:spLocks noGrp="1"/>
          </p:cNvSpPr>
          <p:nvPr>
            <p:ph idx="1"/>
          </p:nvPr>
        </p:nvSpPr>
        <p:spPr/>
        <p:txBody>
          <a:bodyPr>
            <a:normAutofit fontScale="85000" lnSpcReduction="20000"/>
          </a:bodyPr>
          <a:lstStyle/>
          <a:p>
            <a:r>
              <a:rPr lang="tr-TR" sz="1800" dirty="0" err="1">
                <a:latin typeface="Roboto" panose="02000000000000000000" pitchFamily="2" charset="0"/>
                <a:ea typeface="Roboto" panose="02000000000000000000" pitchFamily="2" charset="0"/>
                <a:cs typeface="Roboto" panose="02000000000000000000" pitchFamily="2" charset="0"/>
              </a:rPr>
              <a:t>Spear</a:t>
            </a:r>
            <a:r>
              <a:rPr lang="tr-TR" sz="1800" dirty="0">
                <a:latin typeface="Roboto" panose="02000000000000000000" pitchFamily="2" charset="0"/>
                <a:ea typeface="Roboto" panose="02000000000000000000" pitchFamily="2" charset="0"/>
                <a:cs typeface="Roboto" panose="02000000000000000000" pitchFamily="2" charset="0"/>
              </a:rPr>
              <a:t> </a:t>
            </a:r>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kurbanları kandırmak için görünüşte güvenilir bir kaynaktan gelen iletişimleri kullanarak yaygın </a:t>
            </a:r>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saldırıları gibi çalışır. Ancak, mızraklı </a:t>
            </a:r>
            <a:r>
              <a:rPr lang="tr-TR" sz="1800" dirty="0" err="1">
                <a:latin typeface="Roboto" panose="02000000000000000000" pitchFamily="2" charset="0"/>
                <a:ea typeface="Roboto" panose="02000000000000000000" pitchFamily="2" charset="0"/>
                <a:cs typeface="Roboto" panose="02000000000000000000" pitchFamily="2" charset="0"/>
              </a:rPr>
              <a:t>oltalama</a:t>
            </a:r>
            <a:r>
              <a:rPr lang="tr-TR" sz="1800" dirty="0">
                <a:latin typeface="Roboto" panose="02000000000000000000" pitchFamily="2" charset="0"/>
                <a:ea typeface="Roboto" panose="02000000000000000000" pitchFamily="2" charset="0"/>
                <a:cs typeface="Roboto" panose="02000000000000000000" pitchFamily="2" charset="0"/>
              </a:rPr>
              <a:t> saldırısı, bir kişinin hileye kanması umuduyla birçok kullanıcıya genel mesajlar göndermek yerine belirli bir kişiyi veya bir dizi kişiyi hedef alır. Popüler hedefler arasında İK personeli ve BT yöneticileri yer alır çünkü bu kişiler daha geniş organizasyon içinde daha yüksek erişim seviyelerine sahiptir.</a:t>
            </a:r>
          </a:p>
          <a:p>
            <a:endParaRPr lang="tr-TR" sz="1800" dirty="0">
              <a:latin typeface="Roboto" panose="02000000000000000000" pitchFamily="2" charset="0"/>
              <a:ea typeface="Roboto" panose="02000000000000000000" pitchFamily="2" charset="0"/>
              <a:cs typeface="Roboto" panose="02000000000000000000" pitchFamily="2" charset="0"/>
            </a:endParaRPr>
          </a:p>
          <a:p>
            <a:r>
              <a:rPr lang="tr-TR" sz="1800" dirty="0">
                <a:latin typeface="Roboto" panose="02000000000000000000" pitchFamily="2" charset="0"/>
                <a:ea typeface="Roboto" panose="02000000000000000000" pitchFamily="2" charset="0"/>
                <a:cs typeface="Roboto" panose="02000000000000000000" pitchFamily="2" charset="0"/>
              </a:rPr>
              <a:t>Hedef özellikle hırslı olduğunda buna balina avcılığı denir. Standart zıpkınla </a:t>
            </a:r>
            <a:r>
              <a:rPr lang="tr-TR" sz="1800" dirty="0" err="1">
                <a:latin typeface="Roboto" panose="02000000000000000000" pitchFamily="2" charset="0"/>
                <a:ea typeface="Roboto" panose="02000000000000000000" pitchFamily="2" charset="0"/>
                <a:cs typeface="Roboto" panose="02000000000000000000" pitchFamily="2" charset="0"/>
              </a:rPr>
              <a:t>oltalama</a:t>
            </a:r>
            <a:r>
              <a:rPr lang="tr-TR" sz="1800" dirty="0">
                <a:latin typeface="Roboto" panose="02000000000000000000" pitchFamily="2" charset="0"/>
                <a:ea typeface="Roboto" panose="02000000000000000000" pitchFamily="2" charset="0"/>
                <a:cs typeface="Roboto" panose="02000000000000000000" pitchFamily="2" charset="0"/>
              </a:rPr>
              <a:t> BT veya yönetim ekibi üyelerini hedef alırken, balina avcılığı genel müdür (yani CEO, CFO veya diğer üst düzey yönetim figürleri) gibi yüksek değerli kişileri hedef alır. Saldırganlar genellikle hedefi hassas ve yüksek değerli bilgileri ifşa etmeye ikna etmek için diğer üst düzey yöneticileri veya diğer şirketlerin temsilcilerini taklit edebilir.</a:t>
            </a:r>
          </a:p>
          <a:p>
            <a:endParaRPr lang="tr-TR" sz="1800" dirty="0">
              <a:latin typeface="Roboto" panose="02000000000000000000" pitchFamily="2" charset="0"/>
              <a:ea typeface="Roboto" panose="02000000000000000000" pitchFamily="2" charset="0"/>
              <a:cs typeface="Roboto" panose="02000000000000000000" pitchFamily="2" charset="0"/>
            </a:endParaRPr>
          </a:p>
          <a:p>
            <a:r>
              <a:rPr lang="tr-TR" sz="1800" dirty="0">
                <a:latin typeface="Roboto" panose="02000000000000000000" pitchFamily="2" charset="0"/>
                <a:ea typeface="Roboto" panose="02000000000000000000" pitchFamily="2" charset="0"/>
                <a:cs typeface="Roboto" panose="02000000000000000000" pitchFamily="2" charset="0"/>
              </a:rPr>
              <a:t>Başarılı balina avı saldırıları, saldırganların balinayı cezbetmek için normalden daha fazlasını yapmasını gerektirir. Başarılı olduklarında, saldırganlar hedefin yetkisini kullanarak şüphe uyandırmadan çalışanları ve diğer yüksek değerli hedefleri mızrakla avlayabilirler.</a:t>
            </a:r>
          </a:p>
        </p:txBody>
      </p:sp>
    </p:spTree>
    <p:extLst>
      <p:ext uri="{BB962C8B-B14F-4D97-AF65-F5344CB8AC3E}">
        <p14:creationId xmlns:p14="http://schemas.microsoft.com/office/powerpoint/2010/main" val="2743629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1A651-D1DF-5BB7-10FA-AF763F3BFEF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316148A-57BC-CFBE-B9D2-21EAF441C205}"/>
              </a:ext>
            </a:extLst>
          </p:cNvPr>
          <p:cNvSpPr>
            <a:spLocks noGrp="1"/>
          </p:cNvSpPr>
          <p:nvPr>
            <p:ph type="title"/>
          </p:nvPr>
        </p:nvSpPr>
        <p:spPr/>
        <p:txBody>
          <a:bodyPr>
            <a:normAutofit/>
          </a:bodyPr>
          <a:lstStyle/>
          <a:p>
            <a:r>
              <a:rPr lang="tr-TR" b="1" i="0" dirty="0" err="1">
                <a:solidFill>
                  <a:srgbClr val="000000"/>
                </a:solidFill>
                <a:effectLst/>
                <a:latin typeface="TWKEverett"/>
              </a:rPr>
              <a:t>Spear</a:t>
            </a:r>
            <a:r>
              <a:rPr lang="tr-TR" b="1" i="0" dirty="0">
                <a:solidFill>
                  <a:srgbClr val="000000"/>
                </a:solidFill>
                <a:effectLst/>
                <a:latin typeface="TWKEverett"/>
              </a:rPr>
              <a:t> </a:t>
            </a:r>
            <a:r>
              <a:rPr lang="tr-TR" b="1" i="0" dirty="0" err="1">
                <a:solidFill>
                  <a:srgbClr val="000000"/>
                </a:solidFill>
                <a:effectLst/>
                <a:latin typeface="TWKEverett"/>
              </a:rPr>
              <a:t>Phishing</a:t>
            </a:r>
            <a:endParaRPr lang="tr-TR" dirty="0"/>
          </a:p>
        </p:txBody>
      </p:sp>
      <p:pic>
        <p:nvPicPr>
          <p:cNvPr id="5" name="İçerik Yer Tutucusu 4" descr="metin, yazı tipi, ekran görüntüsü, beyaz içeren bir resim&#10;&#10;Açıklama otomatik olarak oluşturuldu">
            <a:extLst>
              <a:ext uri="{FF2B5EF4-FFF2-40B4-BE49-F238E27FC236}">
                <a16:creationId xmlns:a16="http://schemas.microsoft.com/office/drawing/2014/main" id="{7A003B38-ED5B-F8F0-627A-27FDC21D821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8173" y="2874710"/>
            <a:ext cx="6342396" cy="2255075"/>
          </a:xfrm>
        </p:spPr>
      </p:pic>
    </p:spTree>
    <p:extLst>
      <p:ext uri="{BB962C8B-B14F-4D97-AF65-F5344CB8AC3E}">
        <p14:creationId xmlns:p14="http://schemas.microsoft.com/office/powerpoint/2010/main" val="3878250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BF9CA-3530-C3B5-61BC-85AD6482B07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6F4553F-7830-7127-8A8B-2F53064F8B69}"/>
              </a:ext>
            </a:extLst>
          </p:cNvPr>
          <p:cNvSpPr>
            <a:spLocks noGrp="1"/>
          </p:cNvSpPr>
          <p:nvPr>
            <p:ph type="title"/>
          </p:nvPr>
        </p:nvSpPr>
        <p:spPr/>
        <p:txBody>
          <a:bodyPr>
            <a:normAutofit/>
          </a:bodyPr>
          <a:lstStyle/>
          <a:p>
            <a:r>
              <a:rPr lang="tr-TR" b="1" i="0" dirty="0" err="1">
                <a:solidFill>
                  <a:srgbClr val="000000"/>
                </a:solidFill>
                <a:effectLst/>
                <a:latin typeface="TWKEverett"/>
              </a:rPr>
              <a:t>Vishing</a:t>
            </a:r>
            <a:r>
              <a:rPr lang="tr-TR" b="1" i="0" dirty="0">
                <a:solidFill>
                  <a:srgbClr val="000000"/>
                </a:solidFill>
                <a:effectLst/>
                <a:latin typeface="TWKEverett"/>
              </a:rPr>
              <a:t> </a:t>
            </a:r>
            <a:r>
              <a:rPr lang="tr-TR" b="1" i="0" dirty="0" err="1">
                <a:solidFill>
                  <a:srgbClr val="000000"/>
                </a:solidFill>
                <a:effectLst/>
                <a:latin typeface="TWKEverett"/>
              </a:rPr>
              <a:t>and</a:t>
            </a:r>
            <a:r>
              <a:rPr lang="tr-TR" b="1" i="0" dirty="0">
                <a:solidFill>
                  <a:srgbClr val="000000"/>
                </a:solidFill>
                <a:effectLst/>
                <a:latin typeface="TWKEverett"/>
              </a:rPr>
              <a:t> </a:t>
            </a:r>
            <a:r>
              <a:rPr lang="tr-TR" b="1" i="0" dirty="0" err="1">
                <a:solidFill>
                  <a:srgbClr val="000000"/>
                </a:solidFill>
                <a:effectLst/>
                <a:latin typeface="TWKEverett"/>
              </a:rPr>
              <a:t>Smishing</a:t>
            </a:r>
            <a:endParaRPr lang="tr-TR" dirty="0"/>
          </a:p>
        </p:txBody>
      </p:sp>
      <p:sp>
        <p:nvSpPr>
          <p:cNvPr id="3" name="İçerik Yer Tutucusu 2">
            <a:extLst>
              <a:ext uri="{FF2B5EF4-FFF2-40B4-BE49-F238E27FC236}">
                <a16:creationId xmlns:a16="http://schemas.microsoft.com/office/drawing/2014/main" id="{96CBABFE-D32C-3EEF-F82C-8EB964BE4205}"/>
              </a:ext>
            </a:extLst>
          </p:cNvPr>
          <p:cNvSpPr>
            <a:spLocks noGrp="1"/>
          </p:cNvSpPr>
          <p:nvPr>
            <p:ph idx="1"/>
          </p:nvPr>
        </p:nvSpPr>
        <p:spPr/>
        <p:txBody>
          <a:bodyPr>
            <a:normAutofit/>
          </a:bodyPr>
          <a:lstStyle/>
          <a:p>
            <a:r>
              <a:rPr lang="tr-TR" sz="1800" dirty="0">
                <a:latin typeface="Roboto" panose="02000000000000000000" pitchFamily="2" charset="0"/>
                <a:ea typeface="Roboto" panose="02000000000000000000" pitchFamily="2" charset="0"/>
                <a:cs typeface="Roboto" panose="02000000000000000000" pitchFamily="2" charset="0"/>
              </a:rPr>
              <a:t>Cep telefonları </a:t>
            </a:r>
            <a:r>
              <a:rPr lang="tr-TR" sz="1800" dirty="0" err="1">
                <a:latin typeface="Roboto" panose="02000000000000000000" pitchFamily="2" charset="0"/>
                <a:ea typeface="Roboto" panose="02000000000000000000" pitchFamily="2" charset="0"/>
                <a:cs typeface="Roboto" panose="02000000000000000000" pitchFamily="2" charset="0"/>
              </a:rPr>
              <a:t>smishing</a:t>
            </a:r>
            <a:r>
              <a:rPr lang="tr-TR" sz="1800" dirty="0">
                <a:latin typeface="Roboto" panose="02000000000000000000" pitchFamily="2" charset="0"/>
                <a:ea typeface="Roboto" panose="02000000000000000000" pitchFamily="2" charset="0"/>
                <a:cs typeface="Roboto" panose="02000000000000000000" pitchFamily="2" charset="0"/>
              </a:rPr>
              <a:t> (SMS </a:t>
            </a:r>
            <a:r>
              <a:rPr lang="tr-TR" sz="1800" dirty="0" err="1">
                <a:latin typeface="Roboto" panose="02000000000000000000" pitchFamily="2" charset="0"/>
                <a:ea typeface="Roboto" panose="02000000000000000000" pitchFamily="2" charset="0"/>
                <a:cs typeface="Roboto" panose="02000000000000000000" pitchFamily="2" charset="0"/>
              </a:rPr>
              <a:t>oltalama</a:t>
            </a:r>
            <a:r>
              <a:rPr lang="tr-TR" sz="1800" dirty="0">
                <a:latin typeface="Roboto" panose="02000000000000000000" pitchFamily="2" charset="0"/>
                <a:ea typeface="Roboto" panose="02000000000000000000" pitchFamily="2" charset="0"/>
                <a:cs typeface="Roboto" panose="02000000000000000000" pitchFamily="2" charset="0"/>
              </a:rPr>
              <a:t>) ve </a:t>
            </a:r>
            <a:r>
              <a:rPr lang="tr-TR" sz="1800" dirty="0" err="1">
                <a:latin typeface="Roboto" panose="02000000000000000000" pitchFamily="2" charset="0"/>
                <a:ea typeface="Roboto" panose="02000000000000000000" pitchFamily="2" charset="0"/>
                <a:cs typeface="Roboto" panose="02000000000000000000" pitchFamily="2" charset="0"/>
              </a:rPr>
              <a:t>vishing</a:t>
            </a:r>
            <a:r>
              <a:rPr lang="tr-TR" sz="1800" dirty="0">
                <a:latin typeface="Roboto" panose="02000000000000000000" pitchFamily="2" charset="0"/>
                <a:ea typeface="Roboto" panose="02000000000000000000" pitchFamily="2" charset="0"/>
                <a:cs typeface="Roboto" panose="02000000000000000000" pitchFamily="2" charset="0"/>
              </a:rPr>
              <a:t> (sesli </a:t>
            </a:r>
            <a:r>
              <a:rPr lang="tr-TR" sz="1800" dirty="0" err="1">
                <a:latin typeface="Roboto" panose="02000000000000000000" pitchFamily="2" charset="0"/>
                <a:ea typeface="Roboto" panose="02000000000000000000" pitchFamily="2" charset="0"/>
                <a:cs typeface="Roboto" panose="02000000000000000000" pitchFamily="2" charset="0"/>
              </a:rPr>
              <a:t>oltalama</a:t>
            </a:r>
            <a:r>
              <a:rPr lang="tr-TR" sz="1800" dirty="0">
                <a:latin typeface="Roboto" panose="02000000000000000000" pitchFamily="2" charset="0"/>
                <a:ea typeface="Roboto" panose="02000000000000000000" pitchFamily="2" charset="0"/>
                <a:cs typeface="Roboto" panose="02000000000000000000" pitchFamily="2" charset="0"/>
              </a:rPr>
              <a:t>) yöntemlerinde e-postanın yerini almaktadır. </a:t>
            </a:r>
            <a:r>
              <a:rPr lang="tr-TR" sz="1800" dirty="0" err="1">
                <a:latin typeface="Roboto" panose="02000000000000000000" pitchFamily="2" charset="0"/>
                <a:ea typeface="Roboto" panose="02000000000000000000" pitchFamily="2" charset="0"/>
                <a:cs typeface="Roboto" panose="02000000000000000000" pitchFamily="2" charset="0"/>
              </a:rPr>
              <a:t>Smishing</a:t>
            </a:r>
            <a:r>
              <a:rPr lang="tr-TR" sz="1800" dirty="0">
                <a:latin typeface="Roboto" panose="02000000000000000000" pitchFamily="2" charset="0"/>
                <a:ea typeface="Roboto" panose="02000000000000000000" pitchFamily="2" charset="0"/>
                <a:cs typeface="Roboto" panose="02000000000000000000" pitchFamily="2" charset="0"/>
              </a:rPr>
              <a:t> ile saldırganlar, </a:t>
            </a:r>
            <a:r>
              <a:rPr lang="tr-TR" sz="1800" dirty="0" err="1">
                <a:latin typeface="Roboto" panose="02000000000000000000" pitchFamily="2" charset="0"/>
                <a:ea typeface="Roboto" panose="02000000000000000000" pitchFamily="2" charset="0"/>
                <a:cs typeface="Roboto" panose="02000000000000000000" pitchFamily="2" charset="0"/>
              </a:rPr>
              <a:t>oltalama</a:t>
            </a:r>
            <a:r>
              <a:rPr lang="tr-TR" sz="1800" dirty="0">
                <a:latin typeface="Roboto" panose="02000000000000000000" pitchFamily="2" charset="0"/>
                <a:ea typeface="Roboto" panose="02000000000000000000" pitchFamily="2" charset="0"/>
                <a:cs typeface="Roboto" panose="02000000000000000000" pitchFamily="2" charset="0"/>
              </a:rPr>
              <a:t> e-postasına benzer aldatıcı içeriğe sahip kısa mesajlar gönderir. </a:t>
            </a:r>
            <a:r>
              <a:rPr lang="tr-TR" sz="1800" dirty="0" err="1">
                <a:latin typeface="Roboto" panose="02000000000000000000" pitchFamily="2" charset="0"/>
                <a:ea typeface="Roboto" panose="02000000000000000000" pitchFamily="2" charset="0"/>
                <a:cs typeface="Roboto" panose="02000000000000000000" pitchFamily="2" charset="0"/>
              </a:rPr>
              <a:t>Vishing</a:t>
            </a:r>
            <a:r>
              <a:rPr lang="tr-TR" sz="1800" dirty="0">
                <a:latin typeface="Roboto" panose="02000000000000000000" pitchFamily="2" charset="0"/>
                <a:ea typeface="Roboto" panose="02000000000000000000" pitchFamily="2" charset="0"/>
                <a:cs typeface="Roboto" panose="02000000000000000000" pitchFamily="2" charset="0"/>
              </a:rPr>
              <a:t>, dolandırıcının doğrudan hedefle konuştuğu telefon görüşmelerini içerir.</a:t>
            </a:r>
          </a:p>
          <a:p>
            <a:endParaRPr lang="tr-TR" sz="1800" dirty="0">
              <a:latin typeface="Roboto" panose="02000000000000000000" pitchFamily="2" charset="0"/>
              <a:ea typeface="Roboto" panose="02000000000000000000" pitchFamily="2" charset="0"/>
              <a:cs typeface="Roboto" panose="02000000000000000000" pitchFamily="2" charset="0"/>
            </a:endParaRPr>
          </a:p>
          <a:p>
            <a:r>
              <a:rPr lang="tr-TR" sz="1800" dirty="0">
                <a:latin typeface="Roboto" panose="02000000000000000000" pitchFamily="2" charset="0"/>
                <a:ea typeface="Roboto" panose="02000000000000000000" pitchFamily="2" charset="0"/>
                <a:cs typeface="Roboto" panose="02000000000000000000" pitchFamily="2" charset="0"/>
              </a:rPr>
              <a:t>Popüler bir </a:t>
            </a:r>
            <a:r>
              <a:rPr lang="tr-TR" sz="1800" dirty="0" err="1">
                <a:latin typeface="Roboto" panose="02000000000000000000" pitchFamily="2" charset="0"/>
                <a:ea typeface="Roboto" panose="02000000000000000000" pitchFamily="2" charset="0"/>
                <a:cs typeface="Roboto" panose="02000000000000000000" pitchFamily="2" charset="0"/>
              </a:rPr>
              <a:t>vishing</a:t>
            </a:r>
            <a:r>
              <a:rPr lang="tr-TR" sz="1800" dirty="0">
                <a:latin typeface="Roboto" panose="02000000000000000000" pitchFamily="2" charset="0"/>
                <a:ea typeface="Roboto" panose="02000000000000000000" pitchFamily="2" charset="0"/>
                <a:cs typeface="Roboto" panose="02000000000000000000" pitchFamily="2" charset="0"/>
              </a:rPr>
              <a:t> dolandırıcılığında, dolandırıcı bir banka veya kredi kartı şirketini temsil eden bir dolandırıcılık müfettişi gibi davranır. Dolandırıcı, kurbanları bir hesap ihlali konusunda bilgilendirir ve kredi kartı bilgilerini vererek kimliklerini doğrulamalarını ister. Alternatif olarak, saldırgan kurbandan özel bir hesaba para aktarmasını isteyebilir.</a:t>
            </a:r>
          </a:p>
          <a:p>
            <a:r>
              <a:rPr lang="tr-TR" sz="1800" dirty="0">
                <a:latin typeface="Roboto" panose="02000000000000000000" pitchFamily="2" charset="0"/>
                <a:ea typeface="Roboto" panose="02000000000000000000" pitchFamily="2" charset="0"/>
                <a:cs typeface="Roboto" panose="02000000000000000000" pitchFamily="2" charset="0"/>
              </a:rPr>
              <a:t>https://www.youtube.com/watch?v=lc7scxvKQOo</a:t>
            </a:r>
          </a:p>
        </p:txBody>
      </p:sp>
    </p:spTree>
    <p:extLst>
      <p:ext uri="{BB962C8B-B14F-4D97-AF65-F5344CB8AC3E}">
        <p14:creationId xmlns:p14="http://schemas.microsoft.com/office/powerpoint/2010/main" val="2612907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C9EFC5-F915-F8D3-F8F2-4F02DDABB3E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ECA5C27-5EDC-A56C-242A-5B9CC8B9B599}"/>
              </a:ext>
            </a:extLst>
          </p:cNvPr>
          <p:cNvSpPr>
            <a:spLocks noGrp="1"/>
          </p:cNvSpPr>
          <p:nvPr>
            <p:ph type="title"/>
          </p:nvPr>
        </p:nvSpPr>
        <p:spPr/>
        <p:txBody>
          <a:bodyPr>
            <a:normAutofit/>
          </a:bodyPr>
          <a:lstStyle/>
          <a:p>
            <a:r>
              <a:rPr lang="tr-TR" b="1" i="0" dirty="0" err="1">
                <a:solidFill>
                  <a:srgbClr val="000000"/>
                </a:solidFill>
                <a:effectLst/>
                <a:latin typeface="TWKEverett"/>
              </a:rPr>
              <a:t>Vishing</a:t>
            </a:r>
            <a:r>
              <a:rPr lang="tr-TR" b="1" i="0" dirty="0">
                <a:solidFill>
                  <a:srgbClr val="000000"/>
                </a:solidFill>
                <a:effectLst/>
                <a:latin typeface="TWKEverett"/>
              </a:rPr>
              <a:t> </a:t>
            </a:r>
            <a:r>
              <a:rPr lang="tr-TR" b="1" i="0" dirty="0" err="1">
                <a:solidFill>
                  <a:srgbClr val="000000"/>
                </a:solidFill>
                <a:effectLst/>
                <a:latin typeface="TWKEverett"/>
              </a:rPr>
              <a:t>and</a:t>
            </a:r>
            <a:r>
              <a:rPr lang="tr-TR" b="1" i="0" dirty="0">
                <a:solidFill>
                  <a:srgbClr val="000000"/>
                </a:solidFill>
                <a:effectLst/>
                <a:latin typeface="TWKEverett"/>
              </a:rPr>
              <a:t> </a:t>
            </a:r>
            <a:r>
              <a:rPr lang="tr-TR" b="1" i="0" dirty="0" err="1">
                <a:solidFill>
                  <a:srgbClr val="000000"/>
                </a:solidFill>
                <a:effectLst/>
                <a:latin typeface="TWKEverett"/>
              </a:rPr>
              <a:t>Smishing</a:t>
            </a:r>
            <a:endParaRPr lang="tr-TR" dirty="0"/>
          </a:p>
        </p:txBody>
      </p:sp>
      <p:pic>
        <p:nvPicPr>
          <p:cNvPr id="5" name="İçerik Yer Tutucusu 4" descr="metin, ekran görüntüsü, yazı tipi içeren bir resim&#10;&#10;Açıklama otomatik olarak oluşturuldu">
            <a:extLst>
              <a:ext uri="{FF2B5EF4-FFF2-40B4-BE49-F238E27FC236}">
                <a16:creationId xmlns:a16="http://schemas.microsoft.com/office/drawing/2014/main" id="{A5E48026-D6FC-B78C-B8B2-F5C4FD5D6B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07716" y="2338388"/>
            <a:ext cx="6783831" cy="3694112"/>
          </a:xfrm>
        </p:spPr>
      </p:pic>
    </p:spTree>
    <p:extLst>
      <p:ext uri="{BB962C8B-B14F-4D97-AF65-F5344CB8AC3E}">
        <p14:creationId xmlns:p14="http://schemas.microsoft.com/office/powerpoint/2010/main" val="2011633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17D61-CDD5-4B2C-CA56-6AC5D83FA06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9DBD34A-2475-F687-4772-32CF27302737}"/>
              </a:ext>
            </a:extLst>
          </p:cNvPr>
          <p:cNvSpPr>
            <a:spLocks noGrp="1"/>
          </p:cNvSpPr>
          <p:nvPr>
            <p:ph type="title"/>
          </p:nvPr>
        </p:nvSpPr>
        <p:spPr/>
        <p:txBody>
          <a:bodyPr>
            <a:normAutofit/>
          </a:bodyPr>
          <a:lstStyle/>
          <a:p>
            <a:r>
              <a:rPr lang="tr-TR" b="1" i="0" dirty="0" err="1">
                <a:solidFill>
                  <a:srgbClr val="000000"/>
                </a:solidFill>
                <a:effectLst/>
                <a:latin typeface="TWKEverett"/>
              </a:rPr>
              <a:t>Vishing</a:t>
            </a:r>
            <a:r>
              <a:rPr lang="tr-TR" b="1" i="0" dirty="0">
                <a:solidFill>
                  <a:srgbClr val="000000"/>
                </a:solidFill>
                <a:effectLst/>
                <a:latin typeface="TWKEverett"/>
              </a:rPr>
              <a:t> </a:t>
            </a:r>
            <a:r>
              <a:rPr lang="tr-TR" b="1" i="0" dirty="0" err="1">
                <a:solidFill>
                  <a:srgbClr val="000000"/>
                </a:solidFill>
                <a:effectLst/>
                <a:latin typeface="TWKEverett"/>
              </a:rPr>
              <a:t>and</a:t>
            </a:r>
            <a:r>
              <a:rPr lang="tr-TR" b="1" i="0" dirty="0">
                <a:solidFill>
                  <a:srgbClr val="000000"/>
                </a:solidFill>
                <a:effectLst/>
                <a:latin typeface="TWKEverett"/>
              </a:rPr>
              <a:t> </a:t>
            </a:r>
            <a:r>
              <a:rPr lang="tr-TR" b="1" i="0" dirty="0" err="1">
                <a:solidFill>
                  <a:srgbClr val="000000"/>
                </a:solidFill>
                <a:effectLst/>
                <a:latin typeface="TWKEverett"/>
              </a:rPr>
              <a:t>Smishing</a:t>
            </a:r>
            <a:endParaRPr lang="tr-TR" dirty="0"/>
          </a:p>
        </p:txBody>
      </p:sp>
      <p:pic>
        <p:nvPicPr>
          <p:cNvPr id="9" name="Resim 8" descr="metin, ekran görüntüsü, yazı tipi içeren bir resim&#10;&#10;Açıklama otomatik olarak oluşturuldu">
            <a:extLst>
              <a:ext uri="{FF2B5EF4-FFF2-40B4-BE49-F238E27FC236}">
                <a16:creationId xmlns:a16="http://schemas.microsoft.com/office/drawing/2014/main" id="{FD3BEF28-7525-8B39-E3B5-AA6D5D81B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174" y="2209800"/>
            <a:ext cx="3087058" cy="3694112"/>
          </a:xfrm>
          <a:prstGeom prst="rect">
            <a:avLst/>
          </a:prstGeom>
        </p:spPr>
      </p:pic>
      <p:pic>
        <p:nvPicPr>
          <p:cNvPr id="5" name="Resim 4">
            <a:extLst>
              <a:ext uri="{FF2B5EF4-FFF2-40B4-BE49-F238E27FC236}">
                <a16:creationId xmlns:a16="http://schemas.microsoft.com/office/drawing/2014/main" id="{B93ED3E9-17AE-37ED-D1B5-0F2E9FD27F3E}"/>
              </a:ext>
            </a:extLst>
          </p:cNvPr>
          <p:cNvPicPr>
            <a:picLocks noChangeAspect="1"/>
          </p:cNvPicPr>
          <p:nvPr/>
        </p:nvPicPr>
        <p:blipFill>
          <a:blip r:embed="rId3"/>
          <a:stretch>
            <a:fillRect/>
          </a:stretch>
        </p:blipFill>
        <p:spPr>
          <a:xfrm>
            <a:off x="6199632" y="2703287"/>
            <a:ext cx="4230991" cy="2591025"/>
          </a:xfrm>
          <a:prstGeom prst="rect">
            <a:avLst/>
          </a:prstGeom>
        </p:spPr>
      </p:pic>
    </p:spTree>
    <p:extLst>
      <p:ext uri="{BB962C8B-B14F-4D97-AF65-F5344CB8AC3E}">
        <p14:creationId xmlns:p14="http://schemas.microsoft.com/office/powerpoint/2010/main" val="3082752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49C0A-D8A7-92F5-5C67-32D831AA04E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DADBFA2-4D58-E1E1-744D-25157F44311F}"/>
              </a:ext>
            </a:extLst>
          </p:cNvPr>
          <p:cNvSpPr>
            <a:spLocks noGrp="1"/>
          </p:cNvSpPr>
          <p:nvPr>
            <p:ph type="title"/>
          </p:nvPr>
        </p:nvSpPr>
        <p:spPr/>
        <p:txBody>
          <a:bodyPr>
            <a:normAutofit/>
          </a:bodyPr>
          <a:lstStyle/>
          <a:p>
            <a:r>
              <a:rPr lang="tr-TR" b="1" i="0" dirty="0" err="1">
                <a:solidFill>
                  <a:srgbClr val="000000"/>
                </a:solidFill>
                <a:effectLst/>
                <a:latin typeface="TWKEverett"/>
              </a:rPr>
              <a:t>Clone</a:t>
            </a:r>
            <a:r>
              <a:rPr lang="tr-TR" b="1" i="0" dirty="0">
                <a:solidFill>
                  <a:srgbClr val="000000"/>
                </a:solidFill>
                <a:effectLst/>
                <a:latin typeface="TWKEverett"/>
              </a:rPr>
              <a:t> </a:t>
            </a:r>
            <a:r>
              <a:rPr lang="tr-TR" b="1" i="0" dirty="0" err="1">
                <a:solidFill>
                  <a:srgbClr val="000000"/>
                </a:solidFill>
                <a:effectLst/>
                <a:latin typeface="TWKEverett"/>
              </a:rPr>
              <a:t>Phishing</a:t>
            </a:r>
            <a:endParaRPr lang="tr-TR" dirty="0"/>
          </a:p>
        </p:txBody>
      </p:sp>
      <p:sp>
        <p:nvSpPr>
          <p:cNvPr id="3" name="İçerik Yer Tutucusu 2">
            <a:extLst>
              <a:ext uri="{FF2B5EF4-FFF2-40B4-BE49-F238E27FC236}">
                <a16:creationId xmlns:a16="http://schemas.microsoft.com/office/drawing/2014/main" id="{9EFFE451-EEDE-6281-08E0-BA329B75A35A}"/>
              </a:ext>
            </a:extLst>
          </p:cNvPr>
          <p:cNvSpPr>
            <a:spLocks noGrp="1"/>
          </p:cNvSpPr>
          <p:nvPr>
            <p:ph idx="1"/>
          </p:nvPr>
        </p:nvSpPr>
        <p:spPr/>
        <p:txBody>
          <a:bodyPr>
            <a:normAutofit/>
          </a:bodyPr>
          <a:lstStyle/>
          <a:p>
            <a:r>
              <a:rPr lang="tr-TR" sz="1800" dirty="0">
                <a:latin typeface="Roboto" panose="02000000000000000000" pitchFamily="2" charset="0"/>
                <a:ea typeface="Roboto" panose="02000000000000000000" pitchFamily="2" charset="0"/>
                <a:cs typeface="Roboto" panose="02000000000000000000" pitchFamily="2" charset="0"/>
              </a:rPr>
              <a:t>Klon </a:t>
            </a:r>
            <a:r>
              <a:rPr lang="tr-TR" sz="1800" dirty="0" err="1">
                <a:latin typeface="Roboto" panose="02000000000000000000" pitchFamily="2" charset="0"/>
                <a:ea typeface="Roboto" panose="02000000000000000000" pitchFamily="2" charset="0"/>
                <a:cs typeface="Roboto" panose="02000000000000000000" pitchFamily="2" charset="0"/>
              </a:rPr>
              <a:t>oltalama</a:t>
            </a:r>
            <a:r>
              <a:rPr lang="tr-TR" sz="1800" dirty="0">
                <a:latin typeface="Roboto" panose="02000000000000000000" pitchFamily="2" charset="0"/>
                <a:ea typeface="Roboto" panose="02000000000000000000" pitchFamily="2" charset="0"/>
                <a:cs typeface="Roboto" panose="02000000000000000000" pitchFamily="2" charset="0"/>
              </a:rPr>
              <a:t> saldırıları mızrakla </a:t>
            </a:r>
            <a:r>
              <a:rPr lang="tr-TR" sz="1800" dirty="0" err="1">
                <a:latin typeface="Roboto" panose="02000000000000000000" pitchFamily="2" charset="0"/>
                <a:ea typeface="Roboto" panose="02000000000000000000" pitchFamily="2" charset="0"/>
                <a:cs typeface="Roboto" panose="02000000000000000000" pitchFamily="2" charset="0"/>
              </a:rPr>
              <a:t>oltalama</a:t>
            </a:r>
            <a:r>
              <a:rPr lang="tr-TR" sz="1800" dirty="0">
                <a:latin typeface="Roboto" panose="02000000000000000000" pitchFamily="2" charset="0"/>
                <a:ea typeface="Roboto" panose="02000000000000000000" pitchFamily="2" charset="0"/>
                <a:cs typeface="Roboto" panose="02000000000000000000" pitchFamily="2" charset="0"/>
              </a:rPr>
              <a:t> veya balina avcılığı kadar sofistike olmasa da yine de çok etkilidir. Bu saldırı yöntemi tüm ana </a:t>
            </a:r>
            <a:r>
              <a:rPr lang="tr-TR" sz="1800" dirty="0" err="1">
                <a:latin typeface="Roboto" panose="02000000000000000000" pitchFamily="2" charset="0"/>
                <a:ea typeface="Roboto" panose="02000000000000000000" pitchFamily="2" charset="0"/>
                <a:cs typeface="Roboto" panose="02000000000000000000" pitchFamily="2" charset="0"/>
              </a:rPr>
              <a:t>oltalamaları</a:t>
            </a:r>
            <a:r>
              <a:rPr lang="tr-TR" sz="1800" dirty="0">
                <a:latin typeface="Roboto" panose="02000000000000000000" pitchFamily="2" charset="0"/>
                <a:ea typeface="Roboto" panose="02000000000000000000" pitchFamily="2" charset="0"/>
                <a:cs typeface="Roboto" panose="02000000000000000000" pitchFamily="2" charset="0"/>
              </a:rPr>
              <a:t> içerir. Aradaki fark, saldırganın sahte bir talepte bulunmak için bir kişi veya kuruluşun kimliğine bürünmek yerine, daha önce güvenilir kuruluşlar tarafından gönderilen meşru e-postaları kopyalamasıdır.</a:t>
            </a:r>
          </a:p>
          <a:p>
            <a:endParaRPr lang="tr-TR" sz="1800" dirty="0">
              <a:latin typeface="Roboto" panose="02000000000000000000" pitchFamily="2" charset="0"/>
              <a:ea typeface="Roboto" panose="02000000000000000000" pitchFamily="2" charset="0"/>
              <a:cs typeface="Roboto" panose="02000000000000000000" pitchFamily="2" charset="0"/>
            </a:endParaRPr>
          </a:p>
          <a:p>
            <a:r>
              <a:rPr lang="tr-TR" sz="1800" dirty="0">
                <a:latin typeface="Roboto" panose="02000000000000000000" pitchFamily="2" charset="0"/>
                <a:ea typeface="Roboto" panose="02000000000000000000" pitchFamily="2" charset="0"/>
                <a:cs typeface="Roboto" panose="02000000000000000000" pitchFamily="2" charset="0"/>
              </a:rPr>
              <a:t>Saldırgan daha sonra bağlantıyı manipüle ederek orijinal e-postadaki gerçek bağlantıyı, kurbanları meşru bir siteyi taklit eden sahte bir web sitesine yönlendiren yeni bir bağlantıyla değiştirir. Kullanıcılar kimlik bilgilerini girerek bunları saldırgana ifşa eder.</a:t>
            </a:r>
          </a:p>
        </p:txBody>
      </p:sp>
    </p:spTree>
    <p:extLst>
      <p:ext uri="{BB962C8B-B14F-4D97-AF65-F5344CB8AC3E}">
        <p14:creationId xmlns:p14="http://schemas.microsoft.com/office/powerpoint/2010/main" val="872716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987E0-F864-E369-9611-600D2963789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E55E68F-D47A-FEEF-D31B-077B0F4ACCF4}"/>
              </a:ext>
            </a:extLst>
          </p:cNvPr>
          <p:cNvSpPr>
            <a:spLocks noGrp="1"/>
          </p:cNvSpPr>
          <p:nvPr>
            <p:ph type="title"/>
          </p:nvPr>
        </p:nvSpPr>
        <p:spPr/>
        <p:txBody>
          <a:bodyPr>
            <a:normAutofit/>
          </a:bodyPr>
          <a:lstStyle/>
          <a:p>
            <a:r>
              <a:rPr lang="tr-TR" dirty="0" err="1"/>
              <a:t>DarkWeb</a:t>
            </a:r>
            <a:r>
              <a:rPr lang="tr-TR" dirty="0"/>
              <a:t> Tarihi</a:t>
            </a:r>
          </a:p>
        </p:txBody>
      </p:sp>
      <p:sp>
        <p:nvSpPr>
          <p:cNvPr id="3" name="İçerik Yer Tutucusu 2">
            <a:extLst>
              <a:ext uri="{FF2B5EF4-FFF2-40B4-BE49-F238E27FC236}">
                <a16:creationId xmlns:a16="http://schemas.microsoft.com/office/drawing/2014/main" id="{A92D12A9-1046-35C6-CDBA-2AE05BE8D194}"/>
              </a:ext>
            </a:extLst>
          </p:cNvPr>
          <p:cNvSpPr>
            <a:spLocks noGrp="1"/>
          </p:cNvSpPr>
          <p:nvPr>
            <p:ph idx="1"/>
          </p:nvPr>
        </p:nvSpPr>
        <p:spPr/>
        <p:txBody>
          <a:bodyPr>
            <a:normAutofit/>
          </a:bodyPr>
          <a:lstStyle/>
          <a:p>
            <a:r>
              <a:rPr lang="tr-TR" sz="1800" dirty="0">
                <a:latin typeface="Roboto" panose="02000000000000000000" pitchFamily="2" charset="0"/>
                <a:ea typeface="Roboto" panose="02000000000000000000" pitchFamily="2" charset="0"/>
                <a:cs typeface="Roboto" panose="02000000000000000000" pitchFamily="2" charset="0"/>
              </a:rPr>
              <a:t> </a:t>
            </a:r>
            <a:r>
              <a:rPr lang="tr-TR" sz="1800" b="1" dirty="0">
                <a:latin typeface="Roboto" panose="02000000000000000000" pitchFamily="2" charset="0"/>
                <a:ea typeface="Roboto" panose="02000000000000000000" pitchFamily="2" charset="0"/>
                <a:cs typeface="Roboto" panose="02000000000000000000" pitchFamily="2" charset="0"/>
              </a:rPr>
              <a:t>1960’lar ve 1980'ler: </a:t>
            </a:r>
            <a:r>
              <a:rPr lang="tr-TR" sz="1800" dirty="0" err="1">
                <a:latin typeface="Roboto" panose="02000000000000000000" pitchFamily="2" charset="0"/>
                <a:ea typeface="Roboto" panose="02000000000000000000" pitchFamily="2" charset="0"/>
                <a:cs typeface="Roboto" panose="02000000000000000000" pitchFamily="2" charset="0"/>
              </a:rPr>
              <a:t>Darkweb'in</a:t>
            </a:r>
            <a:r>
              <a:rPr lang="tr-TR" sz="1800" dirty="0">
                <a:latin typeface="Roboto" panose="02000000000000000000" pitchFamily="2" charset="0"/>
                <a:ea typeface="Roboto" panose="02000000000000000000" pitchFamily="2" charset="0"/>
                <a:cs typeface="Roboto" panose="02000000000000000000" pitchFamily="2" charset="0"/>
              </a:rPr>
              <a:t> kökenleri, ABD Savunma Bakanlığı'nın ARPANET adı verilen proje ile başlamıştır. ARPANET, güvenli iletişim sağlamak amacıyla geliştirilen bir ağdı ve internetin temelini oluşturdu. </a:t>
            </a:r>
          </a:p>
          <a:p>
            <a:r>
              <a:rPr lang="tr-TR" sz="1800" b="1" dirty="0">
                <a:latin typeface="Roboto" panose="02000000000000000000" pitchFamily="2" charset="0"/>
                <a:ea typeface="Roboto" panose="02000000000000000000" pitchFamily="2" charset="0"/>
                <a:cs typeface="Roboto" panose="02000000000000000000" pitchFamily="2" charset="0"/>
              </a:rPr>
              <a:t>1990'lar: </a:t>
            </a:r>
            <a:r>
              <a:rPr lang="tr-TR" sz="1800" dirty="0">
                <a:latin typeface="Roboto" panose="02000000000000000000" pitchFamily="2" charset="0"/>
                <a:ea typeface="Roboto" panose="02000000000000000000" pitchFamily="2" charset="0"/>
                <a:cs typeface="Roboto" panose="02000000000000000000" pitchFamily="2" charset="0"/>
              </a:rPr>
              <a:t>İnternetin genel kullanıma açılmasıyla birlikte, kullanıcıların kimliklerini ve aktivitelerini gizleyebilme ihtiyacı doğdu. Bu dönemde ilk gizlilik yazılımları ve anonimleştirme teknikleri geliştirilmeye başlandı. </a:t>
            </a:r>
          </a:p>
        </p:txBody>
      </p:sp>
      <p:pic>
        <p:nvPicPr>
          <p:cNvPr id="5" name="Resim 4">
            <a:extLst>
              <a:ext uri="{FF2B5EF4-FFF2-40B4-BE49-F238E27FC236}">
                <a16:creationId xmlns:a16="http://schemas.microsoft.com/office/drawing/2014/main" id="{6372D0D6-AC19-0024-FB56-071A1FECB433}"/>
              </a:ext>
            </a:extLst>
          </p:cNvPr>
          <p:cNvPicPr>
            <a:picLocks noChangeAspect="1"/>
          </p:cNvPicPr>
          <p:nvPr/>
        </p:nvPicPr>
        <p:blipFill>
          <a:blip r:embed="rId2"/>
          <a:stretch>
            <a:fillRect/>
          </a:stretch>
        </p:blipFill>
        <p:spPr>
          <a:xfrm>
            <a:off x="3999781" y="4235570"/>
            <a:ext cx="3729755" cy="2311879"/>
          </a:xfrm>
          <a:prstGeom prst="rect">
            <a:avLst/>
          </a:prstGeom>
        </p:spPr>
      </p:pic>
    </p:spTree>
    <p:extLst>
      <p:ext uri="{BB962C8B-B14F-4D97-AF65-F5344CB8AC3E}">
        <p14:creationId xmlns:p14="http://schemas.microsoft.com/office/powerpoint/2010/main" val="730871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8EE28-B21C-14C0-E925-52C25CA7AE0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E436B77-DFDA-27E2-61FC-E65D1B1E814F}"/>
              </a:ext>
            </a:extLst>
          </p:cNvPr>
          <p:cNvSpPr>
            <a:spLocks noGrp="1"/>
          </p:cNvSpPr>
          <p:nvPr>
            <p:ph type="title"/>
          </p:nvPr>
        </p:nvSpPr>
        <p:spPr/>
        <p:txBody>
          <a:bodyPr>
            <a:normAutofit/>
          </a:bodyPr>
          <a:lstStyle/>
          <a:p>
            <a:r>
              <a:rPr lang="tr-TR" b="1" i="0" dirty="0" err="1">
                <a:solidFill>
                  <a:srgbClr val="000000"/>
                </a:solidFill>
                <a:effectLst/>
                <a:latin typeface="TWKEverett"/>
              </a:rPr>
              <a:t>Clone</a:t>
            </a:r>
            <a:r>
              <a:rPr lang="tr-TR" b="1" i="0" dirty="0">
                <a:solidFill>
                  <a:srgbClr val="000000"/>
                </a:solidFill>
                <a:effectLst/>
                <a:latin typeface="TWKEverett"/>
              </a:rPr>
              <a:t> </a:t>
            </a:r>
            <a:r>
              <a:rPr lang="tr-TR" b="1" i="0" dirty="0" err="1">
                <a:solidFill>
                  <a:srgbClr val="000000"/>
                </a:solidFill>
                <a:effectLst/>
                <a:latin typeface="TWKEverett"/>
              </a:rPr>
              <a:t>Phishing</a:t>
            </a:r>
            <a:endParaRPr lang="tr-TR" dirty="0"/>
          </a:p>
        </p:txBody>
      </p:sp>
      <p:pic>
        <p:nvPicPr>
          <p:cNvPr id="4" name="İçerik Yer Tutucusu 3" descr="metin, ekran görüntüsü, yazı tipi içeren bir resim&#10;&#10;Açıklama otomatik olarak oluşturuldu">
            <a:extLst>
              <a:ext uri="{FF2B5EF4-FFF2-40B4-BE49-F238E27FC236}">
                <a16:creationId xmlns:a16="http://schemas.microsoft.com/office/drawing/2014/main" id="{86504F7E-82BA-119F-0906-7CABAA50EF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H="1">
            <a:off x="-2090738" y="5356078"/>
            <a:ext cx="46038" cy="30456"/>
          </a:xfrm>
        </p:spPr>
      </p:pic>
      <p:pic>
        <p:nvPicPr>
          <p:cNvPr id="8" name="Resim 7">
            <a:extLst>
              <a:ext uri="{FF2B5EF4-FFF2-40B4-BE49-F238E27FC236}">
                <a16:creationId xmlns:a16="http://schemas.microsoft.com/office/drawing/2014/main" id="{E30A814B-929F-609C-CB48-5719D2D05836}"/>
              </a:ext>
            </a:extLst>
          </p:cNvPr>
          <p:cNvPicPr>
            <a:picLocks noChangeAspect="1"/>
          </p:cNvPicPr>
          <p:nvPr/>
        </p:nvPicPr>
        <p:blipFill>
          <a:blip r:embed="rId3"/>
          <a:stretch>
            <a:fillRect/>
          </a:stretch>
        </p:blipFill>
        <p:spPr>
          <a:xfrm>
            <a:off x="3679565" y="2172924"/>
            <a:ext cx="4319216" cy="4432880"/>
          </a:xfrm>
          <a:prstGeom prst="rect">
            <a:avLst/>
          </a:prstGeom>
        </p:spPr>
      </p:pic>
    </p:spTree>
    <p:extLst>
      <p:ext uri="{BB962C8B-B14F-4D97-AF65-F5344CB8AC3E}">
        <p14:creationId xmlns:p14="http://schemas.microsoft.com/office/powerpoint/2010/main" val="2760781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9CC45-550F-F75B-6867-7DB701B28DF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9060FBC-10A9-3451-08BE-1B27C7B278B4}"/>
              </a:ext>
            </a:extLst>
          </p:cNvPr>
          <p:cNvSpPr>
            <a:spLocks noGrp="1"/>
          </p:cNvSpPr>
          <p:nvPr>
            <p:ph type="title"/>
          </p:nvPr>
        </p:nvSpPr>
        <p:spPr/>
        <p:txBody>
          <a:bodyPr>
            <a:normAutofit/>
          </a:bodyPr>
          <a:lstStyle/>
          <a:p>
            <a:r>
              <a:rPr lang="tr-TR" b="1" i="0" dirty="0" err="1">
                <a:solidFill>
                  <a:srgbClr val="000000"/>
                </a:solidFill>
                <a:effectLst/>
                <a:latin typeface="TWKEverett"/>
              </a:rPr>
              <a:t>Pharming</a:t>
            </a:r>
            <a:endParaRPr lang="tr-TR" dirty="0"/>
          </a:p>
        </p:txBody>
      </p:sp>
      <p:sp>
        <p:nvSpPr>
          <p:cNvPr id="3" name="İçerik Yer Tutucusu 2">
            <a:extLst>
              <a:ext uri="{FF2B5EF4-FFF2-40B4-BE49-F238E27FC236}">
                <a16:creationId xmlns:a16="http://schemas.microsoft.com/office/drawing/2014/main" id="{21FAB6CB-3ED2-B49A-65EE-0511B73F4F8C}"/>
              </a:ext>
            </a:extLst>
          </p:cNvPr>
          <p:cNvSpPr>
            <a:spLocks noGrp="1"/>
          </p:cNvSpPr>
          <p:nvPr>
            <p:ph idx="1"/>
          </p:nvPr>
        </p:nvSpPr>
        <p:spPr/>
        <p:txBody>
          <a:bodyPr>
            <a:normAutofit/>
          </a:bodyPr>
          <a:lstStyle/>
          <a:p>
            <a:r>
              <a:rPr lang="tr-TR" sz="1800" dirty="0" err="1">
                <a:latin typeface="Roboto" panose="02000000000000000000" pitchFamily="2" charset="0"/>
                <a:ea typeface="Roboto" panose="02000000000000000000" pitchFamily="2" charset="0"/>
                <a:cs typeface="Roboto" panose="02000000000000000000" pitchFamily="2" charset="0"/>
              </a:rPr>
              <a:t>Pharming</a:t>
            </a:r>
            <a:r>
              <a:rPr lang="tr-TR" sz="1800" dirty="0">
                <a:latin typeface="Roboto" panose="02000000000000000000" pitchFamily="2" charset="0"/>
                <a:ea typeface="Roboto" panose="02000000000000000000" pitchFamily="2" charset="0"/>
                <a:cs typeface="Roboto" panose="02000000000000000000" pitchFamily="2" charset="0"/>
              </a:rPr>
              <a:t>, kimlik avının oldukça teknik bir şeklidir ve tespit edilmesini zorlaştırır. Bir bilgisayar korsanının URL'leri düz dilden IP adreslerine dönüştüren </a:t>
            </a:r>
            <a:r>
              <a:rPr lang="tr-TR" sz="1800" dirty="0" err="1">
                <a:latin typeface="Roboto" panose="02000000000000000000" pitchFamily="2" charset="0"/>
                <a:ea typeface="Roboto" panose="02000000000000000000" pitchFamily="2" charset="0"/>
                <a:cs typeface="Roboto" panose="02000000000000000000" pitchFamily="2" charset="0"/>
              </a:rPr>
              <a:t>DNS'yi</a:t>
            </a:r>
            <a:r>
              <a:rPr lang="tr-TR" sz="1800" dirty="0">
                <a:latin typeface="Roboto" panose="02000000000000000000" pitchFamily="2" charset="0"/>
                <a:ea typeface="Roboto" panose="02000000000000000000" pitchFamily="2" charset="0"/>
                <a:cs typeface="Roboto" panose="02000000000000000000" pitchFamily="2" charset="0"/>
              </a:rPr>
              <a:t> (Alan Adı Sunucusu) ele geçirmesini içerir. Kullanıcılar hedef web sitesinin URL'sini girdiklerinde, DNS onları başka bir IP adresine, genellikle de yasal görünen kötü niyetli bir web sitesine yönlendirir.</a:t>
            </a:r>
          </a:p>
        </p:txBody>
      </p:sp>
    </p:spTree>
    <p:extLst>
      <p:ext uri="{BB962C8B-B14F-4D97-AF65-F5344CB8AC3E}">
        <p14:creationId xmlns:p14="http://schemas.microsoft.com/office/powerpoint/2010/main" val="11146508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9B7AD8-8211-C2A6-ECB4-71EC677CF013}"/>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60B346A-D500-DBCC-D20D-7DF52C5BDC0E}"/>
              </a:ext>
            </a:extLst>
          </p:cNvPr>
          <p:cNvSpPr>
            <a:spLocks noGrp="1"/>
          </p:cNvSpPr>
          <p:nvPr>
            <p:ph type="title"/>
          </p:nvPr>
        </p:nvSpPr>
        <p:spPr/>
        <p:txBody>
          <a:bodyPr>
            <a:normAutofit/>
          </a:bodyPr>
          <a:lstStyle/>
          <a:p>
            <a:r>
              <a:rPr lang="tr-TR" b="1" i="0" dirty="0" err="1">
                <a:solidFill>
                  <a:srgbClr val="000000"/>
                </a:solidFill>
                <a:effectLst/>
                <a:latin typeface="TWKEverett"/>
              </a:rPr>
              <a:t>Pharming</a:t>
            </a:r>
            <a:endParaRPr lang="tr-TR" dirty="0"/>
          </a:p>
        </p:txBody>
      </p:sp>
      <p:pic>
        <p:nvPicPr>
          <p:cNvPr id="4" name="İçerik Yer Tutucusu 3" descr="metin, ekran görüntüsü, yazı tipi içeren bir resim&#10;&#10;Açıklama otomatik olarak oluşturuldu">
            <a:extLst>
              <a:ext uri="{FF2B5EF4-FFF2-40B4-BE49-F238E27FC236}">
                <a16:creationId xmlns:a16="http://schemas.microsoft.com/office/drawing/2014/main" id="{32923E56-FD57-B1F9-F7DF-F4CAFAAF8E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H="1">
            <a:off x="-2090738" y="5356078"/>
            <a:ext cx="46038" cy="30456"/>
          </a:xfrm>
        </p:spPr>
      </p:pic>
      <p:pic>
        <p:nvPicPr>
          <p:cNvPr id="13" name="Resim 12" descr="daire, ekran görüntüsü, çizgi film içeren bir resim&#10;&#10;Açıklama otomatik olarak oluşturuldu">
            <a:extLst>
              <a:ext uri="{FF2B5EF4-FFF2-40B4-BE49-F238E27FC236}">
                <a16:creationId xmlns:a16="http://schemas.microsoft.com/office/drawing/2014/main" id="{02416DA7-A6EA-D609-08C5-6D92E336B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752" y="2163712"/>
            <a:ext cx="5108495" cy="4285348"/>
          </a:xfrm>
          <a:prstGeom prst="rect">
            <a:avLst/>
          </a:prstGeom>
        </p:spPr>
      </p:pic>
    </p:spTree>
    <p:extLst>
      <p:ext uri="{BB962C8B-B14F-4D97-AF65-F5344CB8AC3E}">
        <p14:creationId xmlns:p14="http://schemas.microsoft.com/office/powerpoint/2010/main" val="21794392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59A34-D0CC-3BD7-4BFE-3E46E470275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730151F-BD8E-2EA4-F499-71B9BA35376E}"/>
              </a:ext>
            </a:extLst>
          </p:cNvPr>
          <p:cNvSpPr>
            <a:spLocks noGrp="1"/>
          </p:cNvSpPr>
          <p:nvPr>
            <p:ph type="title"/>
          </p:nvPr>
        </p:nvSpPr>
        <p:spPr/>
        <p:txBody>
          <a:bodyPr>
            <a:normAutofit/>
          </a:bodyPr>
          <a:lstStyle/>
          <a:p>
            <a:r>
              <a:rPr lang="tr-TR" b="1" i="0" dirty="0">
                <a:solidFill>
                  <a:srgbClr val="000000"/>
                </a:solidFill>
                <a:effectLst/>
                <a:latin typeface="TWKEverett"/>
              </a:rPr>
              <a:t>HTTPS </a:t>
            </a:r>
            <a:r>
              <a:rPr lang="tr-TR" b="1" i="0" dirty="0" err="1">
                <a:solidFill>
                  <a:srgbClr val="000000"/>
                </a:solidFill>
                <a:effectLst/>
                <a:latin typeface="TWKEverett"/>
              </a:rPr>
              <a:t>Phishing</a:t>
            </a:r>
            <a:endParaRPr lang="tr-TR" dirty="0"/>
          </a:p>
        </p:txBody>
      </p:sp>
      <p:sp>
        <p:nvSpPr>
          <p:cNvPr id="3" name="İçerik Yer Tutucusu 2">
            <a:extLst>
              <a:ext uri="{FF2B5EF4-FFF2-40B4-BE49-F238E27FC236}">
                <a16:creationId xmlns:a16="http://schemas.microsoft.com/office/drawing/2014/main" id="{A14FC358-AD48-FA38-2E01-C59F5DB1A72C}"/>
              </a:ext>
            </a:extLst>
          </p:cNvPr>
          <p:cNvSpPr>
            <a:spLocks noGrp="1"/>
          </p:cNvSpPr>
          <p:nvPr>
            <p:ph idx="1"/>
          </p:nvPr>
        </p:nvSpPr>
        <p:spPr/>
        <p:txBody>
          <a:bodyPr>
            <a:normAutofit/>
          </a:bodyPr>
          <a:lstStyle/>
          <a:p>
            <a:r>
              <a:rPr lang="tr-TR" sz="1800" dirty="0" err="1">
                <a:latin typeface="Roboto" panose="02000000000000000000" pitchFamily="2" charset="0"/>
                <a:ea typeface="Roboto" panose="02000000000000000000" pitchFamily="2" charset="0"/>
                <a:cs typeface="Roboto" panose="02000000000000000000" pitchFamily="2" charset="0"/>
              </a:rPr>
              <a:t>Hypertext</a:t>
            </a:r>
            <a:r>
              <a:rPr lang="tr-TR" sz="1800" dirty="0">
                <a:latin typeface="Roboto" panose="02000000000000000000" pitchFamily="2" charset="0"/>
                <a:ea typeface="Roboto" panose="02000000000000000000" pitchFamily="2" charset="0"/>
                <a:cs typeface="Roboto" panose="02000000000000000000" pitchFamily="2" charset="0"/>
              </a:rPr>
              <a:t> Transfer Protocol </a:t>
            </a:r>
            <a:r>
              <a:rPr lang="tr-TR" sz="1800" dirty="0" err="1">
                <a:latin typeface="Roboto" panose="02000000000000000000" pitchFamily="2" charset="0"/>
                <a:ea typeface="Roboto" panose="02000000000000000000" pitchFamily="2" charset="0"/>
                <a:cs typeface="Roboto" panose="02000000000000000000" pitchFamily="2" charset="0"/>
              </a:rPr>
              <a:t>Secure</a:t>
            </a:r>
            <a:r>
              <a:rPr lang="tr-TR" sz="1800" dirty="0">
                <a:latin typeface="Roboto" panose="02000000000000000000" pitchFamily="2" charset="0"/>
                <a:ea typeface="Roboto" panose="02000000000000000000" pitchFamily="2" charset="0"/>
                <a:cs typeface="Roboto" panose="02000000000000000000" pitchFamily="2" charset="0"/>
              </a:rPr>
              <a:t> (HTTPS) güvenliği artırmak için şifreleme kullanır ve çoğu kullanıcı HTTPS bağlantılarına tıklamanın güvenli olduğunu düşünür. Günümüzde çoğu kuruluş, bağlantıların meşruiyetini sağlamaya yardımcı olmak için standart HTTP üzerinden HTTPS kullanmaktadır. Ancak saldırganlar, bağlantılarının meşru görünmesini sağlamak ve kimlik avı kampanyalarının başarısını artırmak için </a:t>
            </a:r>
            <a:r>
              <a:rPr lang="tr-TR" sz="1800" dirty="0" err="1">
                <a:latin typeface="Roboto" panose="02000000000000000000" pitchFamily="2" charset="0"/>
                <a:ea typeface="Roboto" panose="02000000000000000000" pitchFamily="2" charset="0"/>
                <a:cs typeface="Roboto" panose="02000000000000000000" pitchFamily="2" charset="0"/>
              </a:rPr>
              <a:t>HTTPS'den</a:t>
            </a:r>
            <a:r>
              <a:rPr lang="tr-TR" sz="1800" dirty="0">
                <a:latin typeface="Roboto" panose="02000000000000000000" pitchFamily="2" charset="0"/>
                <a:ea typeface="Roboto" panose="02000000000000000000" pitchFamily="2" charset="0"/>
                <a:cs typeface="Roboto" panose="02000000000000000000" pitchFamily="2" charset="0"/>
              </a:rPr>
              <a:t> yararlanabilirler.</a:t>
            </a:r>
          </a:p>
        </p:txBody>
      </p:sp>
    </p:spTree>
    <p:extLst>
      <p:ext uri="{BB962C8B-B14F-4D97-AF65-F5344CB8AC3E}">
        <p14:creationId xmlns:p14="http://schemas.microsoft.com/office/powerpoint/2010/main" val="2635501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CA271-3BE9-2320-714A-76F44CDAA51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F3761362-C467-39D2-F8CF-FCA10A6FCAA9}"/>
              </a:ext>
            </a:extLst>
          </p:cNvPr>
          <p:cNvSpPr>
            <a:spLocks noGrp="1"/>
          </p:cNvSpPr>
          <p:nvPr>
            <p:ph type="title"/>
          </p:nvPr>
        </p:nvSpPr>
        <p:spPr/>
        <p:txBody>
          <a:bodyPr>
            <a:normAutofit/>
          </a:bodyPr>
          <a:lstStyle/>
          <a:p>
            <a:r>
              <a:rPr lang="tr-TR" b="1" i="0" dirty="0">
                <a:solidFill>
                  <a:srgbClr val="000000"/>
                </a:solidFill>
                <a:effectLst/>
                <a:latin typeface="TWKEverett"/>
              </a:rPr>
              <a:t>HTTPS </a:t>
            </a:r>
            <a:r>
              <a:rPr lang="tr-TR" b="1" i="0" dirty="0" err="1">
                <a:solidFill>
                  <a:srgbClr val="000000"/>
                </a:solidFill>
                <a:effectLst/>
                <a:latin typeface="TWKEverett"/>
              </a:rPr>
              <a:t>Phishing</a:t>
            </a:r>
            <a:endParaRPr lang="tr-TR" dirty="0"/>
          </a:p>
        </p:txBody>
      </p:sp>
      <p:pic>
        <p:nvPicPr>
          <p:cNvPr id="4" name="İçerik Yer Tutucusu 3" descr="metin, ekran görüntüsü, yazı tipi içeren bir resim&#10;&#10;Açıklama otomatik olarak oluşturuldu">
            <a:extLst>
              <a:ext uri="{FF2B5EF4-FFF2-40B4-BE49-F238E27FC236}">
                <a16:creationId xmlns:a16="http://schemas.microsoft.com/office/drawing/2014/main" id="{DC042AE8-7D1A-DB43-3DF5-9911D22543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H="1">
            <a:off x="-2090738" y="5356078"/>
            <a:ext cx="46038" cy="30456"/>
          </a:xfrm>
        </p:spPr>
      </p:pic>
      <p:pic>
        <p:nvPicPr>
          <p:cNvPr id="5" name="Resim 4" descr="metin, ekran görüntüsü, yazılım, yazı tipi içeren bir resim&#10;&#10;Açıklama otomatik olarak oluşturuldu">
            <a:extLst>
              <a:ext uri="{FF2B5EF4-FFF2-40B4-BE49-F238E27FC236}">
                <a16:creationId xmlns:a16="http://schemas.microsoft.com/office/drawing/2014/main" id="{D3433180-AC61-DBD8-34E9-EE071071E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0" y="2159405"/>
            <a:ext cx="8432800" cy="4149955"/>
          </a:xfrm>
          <a:prstGeom prst="rect">
            <a:avLst/>
          </a:prstGeom>
        </p:spPr>
      </p:pic>
    </p:spTree>
    <p:extLst>
      <p:ext uri="{BB962C8B-B14F-4D97-AF65-F5344CB8AC3E}">
        <p14:creationId xmlns:p14="http://schemas.microsoft.com/office/powerpoint/2010/main" val="20040624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B0627-9EB0-C390-F4C0-1F3B706F4681}"/>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70FEEEE-0109-8724-C888-3C13FE7A46A8}"/>
              </a:ext>
            </a:extLst>
          </p:cNvPr>
          <p:cNvSpPr>
            <a:spLocks noGrp="1"/>
          </p:cNvSpPr>
          <p:nvPr>
            <p:ph type="title"/>
          </p:nvPr>
        </p:nvSpPr>
        <p:spPr/>
        <p:txBody>
          <a:bodyPr>
            <a:normAutofit/>
          </a:bodyPr>
          <a:lstStyle/>
          <a:p>
            <a:r>
              <a:rPr lang="tr-TR" b="1" i="0" dirty="0">
                <a:solidFill>
                  <a:srgbClr val="000000"/>
                </a:solidFill>
                <a:effectLst/>
                <a:latin typeface="TWKEverett"/>
              </a:rPr>
              <a:t>Pop-</a:t>
            </a:r>
            <a:r>
              <a:rPr lang="tr-TR" b="1" i="0" dirty="0" err="1">
                <a:solidFill>
                  <a:srgbClr val="000000"/>
                </a:solidFill>
                <a:effectLst/>
                <a:latin typeface="TWKEverett"/>
              </a:rPr>
              <a:t>up</a:t>
            </a:r>
            <a:r>
              <a:rPr lang="tr-TR" b="1" i="0" dirty="0">
                <a:solidFill>
                  <a:srgbClr val="000000"/>
                </a:solidFill>
                <a:effectLst/>
                <a:latin typeface="TWKEverett"/>
              </a:rPr>
              <a:t> </a:t>
            </a:r>
            <a:r>
              <a:rPr lang="tr-TR" b="1" i="0" dirty="0" err="1">
                <a:solidFill>
                  <a:srgbClr val="000000"/>
                </a:solidFill>
                <a:effectLst/>
                <a:latin typeface="TWKEverett"/>
              </a:rPr>
              <a:t>Phishing</a:t>
            </a:r>
            <a:endParaRPr lang="tr-TR" dirty="0"/>
          </a:p>
        </p:txBody>
      </p:sp>
      <p:sp>
        <p:nvSpPr>
          <p:cNvPr id="3" name="İçerik Yer Tutucusu 2">
            <a:extLst>
              <a:ext uri="{FF2B5EF4-FFF2-40B4-BE49-F238E27FC236}">
                <a16:creationId xmlns:a16="http://schemas.microsoft.com/office/drawing/2014/main" id="{38377DC7-5F29-0182-7331-27CEE3AFB71F}"/>
              </a:ext>
            </a:extLst>
          </p:cNvPr>
          <p:cNvSpPr>
            <a:spLocks noGrp="1"/>
          </p:cNvSpPr>
          <p:nvPr>
            <p:ph idx="1"/>
          </p:nvPr>
        </p:nvSpPr>
        <p:spPr/>
        <p:txBody>
          <a:bodyPr>
            <a:normAutofit/>
          </a:bodyPr>
          <a:lstStyle/>
          <a:p>
            <a:r>
              <a:rPr lang="tr-TR" sz="1800" dirty="0">
                <a:latin typeface="Roboto" panose="02000000000000000000" pitchFamily="2" charset="0"/>
                <a:ea typeface="Roboto" panose="02000000000000000000" pitchFamily="2" charset="0"/>
                <a:cs typeface="Roboto" panose="02000000000000000000" pitchFamily="2" charset="0"/>
              </a:rPr>
              <a:t>Çoğu kullanıcı açılır pencere engelleyicileri yükler, ancak açılır pencere kimlik avı hala tehlikelidir. Kötü niyetli kişiler, insanların bir web sitesini ziyaret ettiklerinde gördükleri küçük bildirimlere (açılır pencereler) kötü niyetli kodlar yerleştirebilir.</a:t>
            </a:r>
          </a:p>
          <a:p>
            <a:endParaRPr lang="tr-TR" sz="1800" dirty="0">
              <a:latin typeface="Roboto" panose="02000000000000000000" pitchFamily="2" charset="0"/>
              <a:ea typeface="Roboto" panose="02000000000000000000" pitchFamily="2" charset="0"/>
              <a:cs typeface="Roboto" panose="02000000000000000000" pitchFamily="2" charset="0"/>
            </a:endParaRPr>
          </a:p>
          <a:p>
            <a:r>
              <a:rPr lang="tr-TR" sz="1800" dirty="0">
                <a:latin typeface="Roboto" panose="02000000000000000000" pitchFamily="2" charset="0"/>
                <a:ea typeface="Roboto" panose="02000000000000000000" pitchFamily="2" charset="0"/>
                <a:cs typeface="Roboto" panose="02000000000000000000" pitchFamily="2" charset="0"/>
              </a:rPr>
              <a:t>Nispeten yeni bir pop-</a:t>
            </a:r>
            <a:r>
              <a:rPr lang="tr-TR" sz="1800" dirty="0" err="1">
                <a:latin typeface="Roboto" panose="02000000000000000000" pitchFamily="2" charset="0"/>
                <a:ea typeface="Roboto" panose="02000000000000000000" pitchFamily="2" charset="0"/>
                <a:cs typeface="Roboto" panose="02000000000000000000" pitchFamily="2" charset="0"/>
              </a:rPr>
              <a:t>up</a:t>
            </a:r>
            <a:r>
              <a:rPr lang="tr-TR" sz="1800" dirty="0">
                <a:latin typeface="Roboto" panose="02000000000000000000" pitchFamily="2" charset="0"/>
                <a:ea typeface="Roboto" panose="02000000000000000000" pitchFamily="2" charset="0"/>
                <a:cs typeface="Roboto" panose="02000000000000000000" pitchFamily="2" charset="0"/>
              </a:rPr>
              <a:t> </a:t>
            </a:r>
            <a:r>
              <a:rPr lang="tr-TR" sz="1800" dirty="0" err="1">
                <a:latin typeface="Roboto" panose="02000000000000000000" pitchFamily="2" charset="0"/>
                <a:ea typeface="Roboto" panose="02000000000000000000" pitchFamily="2" charset="0"/>
                <a:cs typeface="Roboto" panose="02000000000000000000" pitchFamily="2" charset="0"/>
              </a:rPr>
              <a:t>oltalama</a:t>
            </a:r>
            <a:r>
              <a:rPr lang="tr-TR" sz="1800" dirty="0">
                <a:latin typeface="Roboto" panose="02000000000000000000" pitchFamily="2" charset="0"/>
                <a:ea typeface="Roboto" panose="02000000000000000000" pitchFamily="2" charset="0"/>
                <a:cs typeface="Roboto" panose="02000000000000000000" pitchFamily="2" charset="0"/>
              </a:rPr>
              <a:t> tekniği örneği, kurbanın web tarayıcısının "bildirim" özelliğini kullanmaktır. Kullanıcı bir web sitesini ziyaret etmeye çalıştığında, tarayıcı web sitesinin bildirimleri görüntülemek istediğini belirten bir mesaj görüntüler. "İzin ver" seçeneğine tıklamak, kötü amaçlı yazılım yüklemek için açılır pencereyi tetikler.</a:t>
            </a:r>
          </a:p>
        </p:txBody>
      </p:sp>
    </p:spTree>
    <p:extLst>
      <p:ext uri="{BB962C8B-B14F-4D97-AF65-F5344CB8AC3E}">
        <p14:creationId xmlns:p14="http://schemas.microsoft.com/office/powerpoint/2010/main" val="33054566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C09807-888D-ED1C-FE55-1E3C5BC388C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2759022-67B8-B37E-C849-6F2E017B3B83}"/>
              </a:ext>
            </a:extLst>
          </p:cNvPr>
          <p:cNvSpPr>
            <a:spLocks noGrp="1"/>
          </p:cNvSpPr>
          <p:nvPr>
            <p:ph type="title"/>
          </p:nvPr>
        </p:nvSpPr>
        <p:spPr/>
        <p:txBody>
          <a:bodyPr>
            <a:normAutofit/>
          </a:bodyPr>
          <a:lstStyle/>
          <a:p>
            <a:r>
              <a:rPr lang="tr-TR" b="1" i="0" dirty="0">
                <a:solidFill>
                  <a:srgbClr val="000000"/>
                </a:solidFill>
                <a:effectLst/>
                <a:latin typeface="TWKEverett"/>
              </a:rPr>
              <a:t>Pop-</a:t>
            </a:r>
            <a:r>
              <a:rPr lang="tr-TR" b="1" i="0" dirty="0" err="1">
                <a:solidFill>
                  <a:srgbClr val="000000"/>
                </a:solidFill>
                <a:effectLst/>
                <a:latin typeface="TWKEverett"/>
              </a:rPr>
              <a:t>up</a:t>
            </a:r>
            <a:r>
              <a:rPr lang="tr-TR" b="1" i="0" dirty="0">
                <a:solidFill>
                  <a:srgbClr val="000000"/>
                </a:solidFill>
                <a:effectLst/>
                <a:latin typeface="TWKEverett"/>
              </a:rPr>
              <a:t> </a:t>
            </a:r>
            <a:r>
              <a:rPr lang="tr-TR" b="1" i="0" dirty="0" err="1">
                <a:solidFill>
                  <a:srgbClr val="000000"/>
                </a:solidFill>
                <a:effectLst/>
                <a:latin typeface="TWKEverett"/>
              </a:rPr>
              <a:t>Phishing</a:t>
            </a:r>
            <a:endParaRPr lang="tr-TR" dirty="0"/>
          </a:p>
        </p:txBody>
      </p:sp>
      <p:pic>
        <p:nvPicPr>
          <p:cNvPr id="4" name="İçerik Yer Tutucusu 3" descr="metin, ekran görüntüsü, yazı tipi içeren bir resim&#10;&#10;Açıklama otomatik olarak oluşturuldu">
            <a:extLst>
              <a:ext uri="{FF2B5EF4-FFF2-40B4-BE49-F238E27FC236}">
                <a16:creationId xmlns:a16="http://schemas.microsoft.com/office/drawing/2014/main" id="{C75DF99F-1F8F-286B-9AE9-53EECCDBB0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H="1">
            <a:off x="-2090738" y="5356078"/>
            <a:ext cx="46038" cy="30456"/>
          </a:xfrm>
        </p:spPr>
      </p:pic>
      <p:pic>
        <p:nvPicPr>
          <p:cNvPr id="6" name="Resim 5" descr="metin, ekran görüntüsü içeren bir resim&#10;&#10;Açıklama otomatik olarak oluşturuldu">
            <a:extLst>
              <a:ext uri="{FF2B5EF4-FFF2-40B4-BE49-F238E27FC236}">
                <a16:creationId xmlns:a16="http://schemas.microsoft.com/office/drawing/2014/main" id="{978CE0D6-9B4E-C9CA-2590-6FA11F00A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529" y="2161614"/>
            <a:ext cx="8190941" cy="4467786"/>
          </a:xfrm>
          <a:prstGeom prst="rect">
            <a:avLst/>
          </a:prstGeom>
        </p:spPr>
      </p:pic>
    </p:spTree>
    <p:extLst>
      <p:ext uri="{BB962C8B-B14F-4D97-AF65-F5344CB8AC3E}">
        <p14:creationId xmlns:p14="http://schemas.microsoft.com/office/powerpoint/2010/main" val="3517597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E9D5E-3F22-E186-2468-C7A2F0081B14}"/>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D2B73BA-1742-08A7-E981-867643F183C8}"/>
              </a:ext>
            </a:extLst>
          </p:cNvPr>
          <p:cNvSpPr>
            <a:spLocks noGrp="1"/>
          </p:cNvSpPr>
          <p:nvPr>
            <p:ph type="title"/>
          </p:nvPr>
        </p:nvSpPr>
        <p:spPr/>
        <p:txBody>
          <a:bodyPr>
            <a:normAutofit fontScale="90000"/>
          </a:bodyPr>
          <a:lstStyle/>
          <a:p>
            <a:r>
              <a:rPr lang="tr-TR" sz="4000" dirty="0" err="1">
                <a:latin typeface="Roboto" panose="02000000000000000000" pitchFamily="2" charset="0"/>
                <a:ea typeface="Roboto" panose="02000000000000000000" pitchFamily="2" charset="0"/>
                <a:cs typeface="Roboto" panose="02000000000000000000" pitchFamily="2" charset="0"/>
              </a:rPr>
              <a:t>Phishing</a:t>
            </a:r>
            <a:r>
              <a:rPr lang="tr-TR" sz="4000" dirty="0">
                <a:latin typeface="Roboto" panose="02000000000000000000" pitchFamily="2" charset="0"/>
                <a:ea typeface="Roboto" panose="02000000000000000000" pitchFamily="2" charset="0"/>
                <a:cs typeface="Roboto" panose="02000000000000000000" pitchFamily="2" charset="0"/>
              </a:rPr>
              <a:t> Saldırılarından Korunma Yolları</a:t>
            </a:r>
            <a:br>
              <a:rPr lang="tr-TR" sz="4000" dirty="0">
                <a:latin typeface="Roboto" panose="02000000000000000000" pitchFamily="2" charset="0"/>
                <a:ea typeface="Roboto" panose="02000000000000000000" pitchFamily="2" charset="0"/>
                <a:cs typeface="Roboto" panose="02000000000000000000" pitchFamily="2" charset="0"/>
              </a:rPr>
            </a:br>
            <a:endParaRPr lang="tr-TR" dirty="0"/>
          </a:p>
        </p:txBody>
      </p:sp>
      <p:sp>
        <p:nvSpPr>
          <p:cNvPr id="3" name="İçerik Yer Tutucusu 2">
            <a:extLst>
              <a:ext uri="{FF2B5EF4-FFF2-40B4-BE49-F238E27FC236}">
                <a16:creationId xmlns:a16="http://schemas.microsoft.com/office/drawing/2014/main" id="{5AB0F58D-A42A-174C-FB1E-87CE1ADC166B}"/>
              </a:ext>
            </a:extLst>
          </p:cNvPr>
          <p:cNvSpPr>
            <a:spLocks noGrp="1"/>
          </p:cNvSpPr>
          <p:nvPr>
            <p:ph idx="1"/>
          </p:nvPr>
        </p:nvSpPr>
        <p:spPr/>
        <p:txBody>
          <a:bodyPr>
            <a:normAutofit/>
          </a:bodyPr>
          <a:lstStyle/>
          <a:p>
            <a:pPr marL="0" indent="0">
              <a:buNone/>
            </a:pPr>
            <a:r>
              <a:rPr lang="tr-TR" sz="1800" b="1" dirty="0">
                <a:latin typeface="Roboto" panose="02000000000000000000" pitchFamily="2" charset="0"/>
                <a:ea typeface="Roboto" panose="02000000000000000000" pitchFamily="2" charset="0"/>
                <a:cs typeface="Roboto" panose="02000000000000000000" pitchFamily="2" charset="0"/>
              </a:rPr>
              <a:t>Bilinçli Olun</a:t>
            </a:r>
          </a:p>
          <a:p>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saldırılarından korunmanın en önemli yolu, bilinçli olmaktır. Şüpheli e-postaları, mesajları veya bağlantıları tıklamadan önce dikkatlice inceleyin ve güvenilir kaynaklardan geldiğinden emin olun.</a:t>
            </a:r>
          </a:p>
          <a:p>
            <a:endParaRPr lang="tr-TR" sz="1800" dirty="0">
              <a:latin typeface="Roboto" panose="02000000000000000000" pitchFamily="2" charset="0"/>
              <a:ea typeface="Roboto" panose="02000000000000000000" pitchFamily="2" charset="0"/>
              <a:cs typeface="Roboto" panose="02000000000000000000" pitchFamily="2" charset="0"/>
            </a:endParaRPr>
          </a:p>
          <a:p>
            <a:pPr marL="0" indent="0">
              <a:buNone/>
            </a:pPr>
            <a:r>
              <a:rPr lang="tr-TR" sz="1800" b="1" dirty="0">
                <a:latin typeface="Roboto" panose="02000000000000000000" pitchFamily="2" charset="0"/>
                <a:ea typeface="Roboto" panose="02000000000000000000" pitchFamily="2" charset="0"/>
                <a:cs typeface="Roboto" panose="02000000000000000000" pitchFamily="2" charset="0"/>
              </a:rPr>
              <a:t>Güvenilir Kaynaklar Kullanın</a:t>
            </a:r>
          </a:p>
          <a:p>
            <a:r>
              <a:rPr lang="tr-TR" sz="1800" dirty="0">
                <a:latin typeface="Roboto" panose="02000000000000000000" pitchFamily="2" charset="0"/>
                <a:ea typeface="Roboto" panose="02000000000000000000" pitchFamily="2" charset="0"/>
                <a:cs typeface="Roboto" panose="02000000000000000000" pitchFamily="2" charset="0"/>
              </a:rPr>
              <a:t>İnternet üzerindeki bilgileri araştırırken güvenilir kaynakları tercih edin. Resmi web sitelerini kullanın ve şüpheli web sitelerinden kaçının.</a:t>
            </a:r>
          </a:p>
          <a:p>
            <a:endParaRPr lang="tr-TR" sz="1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589057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B4510C-C649-439B-9001-A9D20752F97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3D61990-65D8-C8E3-CFAD-FA31AB381997}"/>
              </a:ext>
            </a:extLst>
          </p:cNvPr>
          <p:cNvSpPr>
            <a:spLocks noGrp="1"/>
          </p:cNvSpPr>
          <p:nvPr>
            <p:ph type="title"/>
          </p:nvPr>
        </p:nvSpPr>
        <p:spPr/>
        <p:txBody>
          <a:bodyPr>
            <a:normAutofit/>
          </a:bodyPr>
          <a:lstStyle/>
          <a:p>
            <a:r>
              <a:rPr lang="tr-TR" dirty="0" err="1"/>
              <a:t>Phishing</a:t>
            </a:r>
            <a:r>
              <a:rPr lang="tr-TR" dirty="0"/>
              <a:t> Saldırılarının Etkileri</a:t>
            </a:r>
          </a:p>
        </p:txBody>
      </p:sp>
      <p:sp>
        <p:nvSpPr>
          <p:cNvPr id="3" name="İçerik Yer Tutucusu 2">
            <a:extLst>
              <a:ext uri="{FF2B5EF4-FFF2-40B4-BE49-F238E27FC236}">
                <a16:creationId xmlns:a16="http://schemas.microsoft.com/office/drawing/2014/main" id="{EF1F1A96-C7C4-05EF-F3FB-6579D9063ACA}"/>
              </a:ext>
            </a:extLst>
          </p:cNvPr>
          <p:cNvSpPr>
            <a:spLocks noGrp="1"/>
          </p:cNvSpPr>
          <p:nvPr>
            <p:ph idx="1"/>
          </p:nvPr>
        </p:nvSpPr>
        <p:spPr/>
        <p:txBody>
          <a:bodyPr>
            <a:normAutofit/>
          </a:bodyPr>
          <a:lstStyle/>
          <a:p>
            <a:pPr marL="0" indent="0">
              <a:buNone/>
            </a:pPr>
            <a:r>
              <a:rPr lang="tr-TR" sz="1800" b="1" dirty="0">
                <a:latin typeface="Roboto" panose="02000000000000000000" pitchFamily="2" charset="0"/>
                <a:ea typeface="Roboto" panose="02000000000000000000" pitchFamily="2" charset="0"/>
                <a:cs typeface="Roboto" panose="02000000000000000000" pitchFamily="2" charset="0"/>
              </a:rPr>
              <a:t>Mali Kayıplar</a:t>
            </a:r>
          </a:p>
          <a:p>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saldırıları, kuruluşlara ve bireylere önemli miktarda mali kayıplara neden olabilir. Saldırganlar, sahte web siteleri ve e-postalar aracılığıyla kişisel ve finansal bilgilere erişmeye çalışır ve bu bilgileri kötüye kullanarak para çalabilirler.</a:t>
            </a:r>
          </a:p>
          <a:p>
            <a:endParaRPr lang="tr-TR" sz="1800" dirty="0">
              <a:latin typeface="Roboto" panose="02000000000000000000" pitchFamily="2" charset="0"/>
              <a:ea typeface="Roboto" panose="02000000000000000000" pitchFamily="2" charset="0"/>
              <a:cs typeface="Roboto" panose="02000000000000000000" pitchFamily="2" charset="0"/>
            </a:endParaRPr>
          </a:p>
          <a:p>
            <a:pPr marL="0" indent="0">
              <a:buNone/>
            </a:pPr>
            <a:r>
              <a:rPr lang="tr-TR" sz="1800" b="1" dirty="0">
                <a:latin typeface="Roboto" panose="02000000000000000000" pitchFamily="2" charset="0"/>
                <a:ea typeface="Roboto" panose="02000000000000000000" pitchFamily="2" charset="0"/>
                <a:cs typeface="Roboto" panose="02000000000000000000" pitchFamily="2" charset="0"/>
              </a:rPr>
              <a:t>Veri Sızıntısı</a:t>
            </a:r>
          </a:p>
          <a:p>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saldırıları, hassas verilerin sızdırılmasına neden olabilir. Saldırganlar, kullanıcı adları, şifreler, kredi kartı bilgileri ve diğer kişisel bilgiler gibi değerli verilere erişmek için sahte web siteleri ve e-postalar kullanır. Bu veri sızıntıları, kuruluşların itibarını zedeler ve müşteri güvenini sarsabilir.</a:t>
            </a:r>
          </a:p>
          <a:p>
            <a:endParaRPr lang="tr-TR" sz="1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54357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30095-D0EE-C393-08F1-34845071EAD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5DE9B45C-BE82-A7E5-B0A4-663A6955EB50}"/>
              </a:ext>
            </a:extLst>
          </p:cNvPr>
          <p:cNvSpPr>
            <a:spLocks noGrp="1"/>
          </p:cNvSpPr>
          <p:nvPr>
            <p:ph type="title"/>
          </p:nvPr>
        </p:nvSpPr>
        <p:spPr/>
        <p:txBody>
          <a:bodyPr>
            <a:normAutofit/>
          </a:bodyPr>
          <a:lstStyle/>
          <a:p>
            <a:r>
              <a:rPr lang="tr-TR" dirty="0" err="1"/>
              <a:t>Phishing</a:t>
            </a:r>
            <a:r>
              <a:rPr lang="tr-TR" dirty="0"/>
              <a:t> Saldırılarının Etkileri</a:t>
            </a:r>
          </a:p>
        </p:txBody>
      </p:sp>
      <p:sp>
        <p:nvSpPr>
          <p:cNvPr id="3" name="İçerik Yer Tutucusu 2">
            <a:extLst>
              <a:ext uri="{FF2B5EF4-FFF2-40B4-BE49-F238E27FC236}">
                <a16:creationId xmlns:a16="http://schemas.microsoft.com/office/drawing/2014/main" id="{262B7D55-FC4F-7CB6-3B97-C518DEE05BDC}"/>
              </a:ext>
            </a:extLst>
          </p:cNvPr>
          <p:cNvSpPr>
            <a:spLocks noGrp="1"/>
          </p:cNvSpPr>
          <p:nvPr>
            <p:ph idx="1"/>
          </p:nvPr>
        </p:nvSpPr>
        <p:spPr/>
        <p:txBody>
          <a:bodyPr>
            <a:normAutofit/>
          </a:bodyPr>
          <a:lstStyle/>
          <a:p>
            <a:pPr marL="0" indent="0">
              <a:buNone/>
            </a:pPr>
            <a:r>
              <a:rPr lang="tr-TR" sz="1800" b="1" dirty="0">
                <a:latin typeface="Roboto" panose="02000000000000000000" pitchFamily="2" charset="0"/>
                <a:ea typeface="Roboto" panose="02000000000000000000" pitchFamily="2" charset="0"/>
                <a:cs typeface="Roboto" panose="02000000000000000000" pitchFamily="2" charset="0"/>
              </a:rPr>
              <a:t>Kimlik Hırsızlığı</a:t>
            </a:r>
          </a:p>
          <a:p>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saldırıları, kimlik hırsızlığına yol açabilir. Saldırganlar, sahte web siteleri ve e-postalar aracılığıyla kullanıcıların kimlik bilgilerini ele geçirebilir ve bu bilgileri başka amaçlarla kullanabilir. Kimlik hırsızlığı, mağdurların itibarını ve finansal durumunu ciddi şekilde etkileyebilir.</a:t>
            </a:r>
          </a:p>
          <a:p>
            <a:endParaRPr lang="tr-TR" sz="1800" dirty="0">
              <a:latin typeface="Roboto" panose="02000000000000000000" pitchFamily="2" charset="0"/>
              <a:ea typeface="Roboto" panose="02000000000000000000" pitchFamily="2" charset="0"/>
              <a:cs typeface="Roboto" panose="02000000000000000000" pitchFamily="2" charset="0"/>
            </a:endParaRPr>
          </a:p>
          <a:p>
            <a:pPr marL="0" indent="0">
              <a:buNone/>
            </a:pPr>
            <a:r>
              <a:rPr lang="tr-TR" sz="1800" b="1" dirty="0">
                <a:latin typeface="Roboto" panose="02000000000000000000" pitchFamily="2" charset="0"/>
                <a:ea typeface="Roboto" panose="02000000000000000000" pitchFamily="2" charset="0"/>
                <a:cs typeface="Roboto" panose="02000000000000000000" pitchFamily="2" charset="0"/>
              </a:rPr>
              <a:t>İş Sürekliliği</a:t>
            </a:r>
          </a:p>
          <a:p>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saldırıları, kuruluşların iş sürekliliğini etkileyebilir. Saldırganlar, sahte e-postalar ve kötü amaçlı yazılımlar aracılığıyla ağlara ve sistemlere zarar verebilir. Bu tür saldırılar, hizmet kesintilerine, veri kaybına ve uzun süreli sistem onarımlarına neden olabilir.</a:t>
            </a:r>
          </a:p>
          <a:p>
            <a:endParaRPr lang="tr-TR" sz="1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624609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987E0-F864-E369-9611-600D2963789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E55E68F-D47A-FEEF-D31B-077B0F4ACCF4}"/>
              </a:ext>
            </a:extLst>
          </p:cNvPr>
          <p:cNvSpPr>
            <a:spLocks noGrp="1"/>
          </p:cNvSpPr>
          <p:nvPr>
            <p:ph type="title"/>
          </p:nvPr>
        </p:nvSpPr>
        <p:spPr/>
        <p:txBody>
          <a:bodyPr>
            <a:normAutofit/>
          </a:bodyPr>
          <a:lstStyle/>
          <a:p>
            <a:r>
              <a:rPr lang="tr-TR" dirty="0" err="1"/>
              <a:t>DarkWeb</a:t>
            </a:r>
            <a:r>
              <a:rPr lang="tr-TR" dirty="0"/>
              <a:t> Tarihi</a:t>
            </a:r>
          </a:p>
        </p:txBody>
      </p:sp>
      <p:sp>
        <p:nvSpPr>
          <p:cNvPr id="3" name="İçerik Yer Tutucusu 2">
            <a:extLst>
              <a:ext uri="{FF2B5EF4-FFF2-40B4-BE49-F238E27FC236}">
                <a16:creationId xmlns:a16="http://schemas.microsoft.com/office/drawing/2014/main" id="{A92D12A9-1046-35C6-CDBA-2AE05BE8D194}"/>
              </a:ext>
            </a:extLst>
          </p:cNvPr>
          <p:cNvSpPr>
            <a:spLocks noGrp="1"/>
          </p:cNvSpPr>
          <p:nvPr>
            <p:ph idx="1"/>
          </p:nvPr>
        </p:nvSpPr>
        <p:spPr/>
        <p:txBody>
          <a:bodyPr>
            <a:normAutofit/>
          </a:bodyPr>
          <a:lstStyle/>
          <a:p>
            <a:r>
              <a:rPr lang="tr-TR" sz="1800" b="1" dirty="0">
                <a:latin typeface="Roboto" panose="02000000000000000000" pitchFamily="2" charset="0"/>
                <a:ea typeface="Roboto" panose="02000000000000000000" pitchFamily="2" charset="0"/>
                <a:cs typeface="Roboto" panose="02000000000000000000" pitchFamily="2" charset="0"/>
              </a:rPr>
              <a:t>2000'ler: </a:t>
            </a:r>
            <a:r>
              <a:rPr lang="tr-TR" sz="1800" dirty="0">
                <a:latin typeface="Roboto" panose="02000000000000000000" pitchFamily="2" charset="0"/>
                <a:ea typeface="Roboto" panose="02000000000000000000" pitchFamily="2" charset="0"/>
                <a:cs typeface="Roboto" panose="02000000000000000000" pitchFamily="2" charset="0"/>
              </a:rPr>
              <a:t>ABD Deniz Kuvvetleri Araştırma Laboratuvarı tarafından geliştirilen TOR (</a:t>
            </a:r>
            <a:r>
              <a:rPr lang="tr-TR" sz="1800" dirty="0" err="1">
                <a:latin typeface="Roboto" panose="02000000000000000000" pitchFamily="2" charset="0"/>
                <a:ea typeface="Roboto" panose="02000000000000000000" pitchFamily="2" charset="0"/>
                <a:cs typeface="Roboto" panose="02000000000000000000" pitchFamily="2" charset="0"/>
              </a:rPr>
              <a:t>The</a:t>
            </a:r>
            <a:r>
              <a:rPr lang="tr-TR" sz="1800" dirty="0">
                <a:latin typeface="Roboto" panose="02000000000000000000" pitchFamily="2" charset="0"/>
                <a:ea typeface="Roboto" panose="02000000000000000000" pitchFamily="2" charset="0"/>
                <a:cs typeface="Roboto" panose="02000000000000000000" pitchFamily="2" charset="0"/>
              </a:rPr>
              <a:t> </a:t>
            </a:r>
            <a:r>
              <a:rPr lang="tr-TR" sz="1800" dirty="0" err="1">
                <a:latin typeface="Roboto" panose="02000000000000000000" pitchFamily="2" charset="0"/>
                <a:ea typeface="Roboto" panose="02000000000000000000" pitchFamily="2" charset="0"/>
                <a:cs typeface="Roboto" panose="02000000000000000000" pitchFamily="2" charset="0"/>
              </a:rPr>
              <a:t>Onion</a:t>
            </a:r>
            <a:r>
              <a:rPr lang="tr-TR" sz="1800" dirty="0">
                <a:latin typeface="Roboto" panose="02000000000000000000" pitchFamily="2" charset="0"/>
                <a:ea typeface="Roboto" panose="02000000000000000000" pitchFamily="2" charset="0"/>
                <a:cs typeface="Roboto" panose="02000000000000000000" pitchFamily="2" charset="0"/>
              </a:rPr>
              <a:t> </a:t>
            </a:r>
            <a:r>
              <a:rPr lang="tr-TR" sz="1800" dirty="0" err="1">
                <a:latin typeface="Roboto" panose="02000000000000000000" pitchFamily="2" charset="0"/>
                <a:ea typeface="Roboto" panose="02000000000000000000" pitchFamily="2" charset="0"/>
                <a:cs typeface="Roboto" panose="02000000000000000000" pitchFamily="2" charset="0"/>
              </a:rPr>
              <a:t>Router</a:t>
            </a:r>
            <a:r>
              <a:rPr lang="tr-TR" sz="1800" dirty="0">
                <a:latin typeface="Roboto" panose="02000000000000000000" pitchFamily="2" charset="0"/>
                <a:ea typeface="Roboto" panose="02000000000000000000" pitchFamily="2" charset="0"/>
                <a:cs typeface="Roboto" panose="02000000000000000000" pitchFamily="2" charset="0"/>
              </a:rPr>
              <a:t>) projesi, kullanıcıların kimliklerini gizlemelerine ve sansürü aşmalarına olanak tanıyan bir sistem olarak ortaya çıktı. TOR ağı, </a:t>
            </a:r>
            <a:r>
              <a:rPr lang="tr-TR" sz="1800" dirty="0" err="1">
                <a:latin typeface="Roboto" panose="02000000000000000000" pitchFamily="2" charset="0"/>
                <a:ea typeface="Roboto" panose="02000000000000000000" pitchFamily="2" charset="0"/>
                <a:cs typeface="Roboto" panose="02000000000000000000" pitchFamily="2" charset="0"/>
              </a:rPr>
              <a:t>Darkweb'in</a:t>
            </a:r>
            <a:r>
              <a:rPr lang="tr-TR" sz="1800" dirty="0">
                <a:latin typeface="Roboto" panose="02000000000000000000" pitchFamily="2" charset="0"/>
                <a:ea typeface="Roboto" panose="02000000000000000000" pitchFamily="2" charset="0"/>
                <a:cs typeface="Roboto" panose="02000000000000000000" pitchFamily="2" charset="0"/>
              </a:rPr>
              <a:t> temel taşlarından biri haline geldi.</a:t>
            </a:r>
          </a:p>
          <a:p>
            <a:r>
              <a:rPr lang="tr-TR" sz="1800" b="1" dirty="0">
                <a:latin typeface="Roboto" panose="02000000000000000000" pitchFamily="2" charset="0"/>
                <a:ea typeface="Roboto" panose="02000000000000000000" pitchFamily="2" charset="0"/>
                <a:cs typeface="Roboto" panose="02000000000000000000" pitchFamily="2" charset="0"/>
              </a:rPr>
              <a:t>2002: </a:t>
            </a:r>
            <a:r>
              <a:rPr lang="tr-TR" sz="1800" dirty="0" err="1">
                <a:latin typeface="Roboto" panose="02000000000000000000" pitchFamily="2" charset="0"/>
                <a:ea typeface="Roboto" panose="02000000000000000000" pitchFamily="2" charset="0"/>
                <a:cs typeface="Roboto" panose="02000000000000000000" pitchFamily="2" charset="0"/>
              </a:rPr>
              <a:t>TOR'un</a:t>
            </a:r>
            <a:r>
              <a:rPr lang="tr-TR" sz="1800" dirty="0">
                <a:latin typeface="Roboto" panose="02000000000000000000" pitchFamily="2" charset="0"/>
                <a:ea typeface="Roboto" panose="02000000000000000000" pitchFamily="2" charset="0"/>
                <a:cs typeface="Roboto" panose="02000000000000000000" pitchFamily="2" charset="0"/>
              </a:rPr>
              <a:t> ilk versiyonu yayınlandı ve kullanıcılar tarafından hızla benimsendi. TOR ağı, günümüzde </a:t>
            </a:r>
            <a:r>
              <a:rPr lang="tr-TR" sz="1800" dirty="0" err="1">
                <a:latin typeface="Roboto" panose="02000000000000000000" pitchFamily="2" charset="0"/>
                <a:ea typeface="Roboto" panose="02000000000000000000" pitchFamily="2" charset="0"/>
                <a:cs typeface="Roboto" panose="02000000000000000000" pitchFamily="2" charset="0"/>
              </a:rPr>
              <a:t>Darkweb'e</a:t>
            </a:r>
            <a:r>
              <a:rPr lang="tr-TR" sz="1800" dirty="0">
                <a:latin typeface="Roboto" panose="02000000000000000000" pitchFamily="2" charset="0"/>
                <a:ea typeface="Roboto" panose="02000000000000000000" pitchFamily="2" charset="0"/>
                <a:cs typeface="Roboto" panose="02000000000000000000" pitchFamily="2" charset="0"/>
              </a:rPr>
              <a:t> erişim için en yaygın kullanılan yöntemlerden biridir.</a:t>
            </a:r>
          </a:p>
        </p:txBody>
      </p:sp>
      <p:pic>
        <p:nvPicPr>
          <p:cNvPr id="5" name="Resim 4">
            <a:extLst>
              <a:ext uri="{FF2B5EF4-FFF2-40B4-BE49-F238E27FC236}">
                <a16:creationId xmlns:a16="http://schemas.microsoft.com/office/drawing/2014/main" id="{6372D0D6-AC19-0024-FB56-071A1FECB433}"/>
              </a:ext>
            </a:extLst>
          </p:cNvPr>
          <p:cNvPicPr>
            <a:picLocks noChangeAspect="1"/>
          </p:cNvPicPr>
          <p:nvPr/>
        </p:nvPicPr>
        <p:blipFill>
          <a:blip r:embed="rId2"/>
          <a:stretch>
            <a:fillRect/>
          </a:stretch>
        </p:blipFill>
        <p:spPr>
          <a:xfrm>
            <a:off x="3930772" y="4325112"/>
            <a:ext cx="3565585" cy="2210119"/>
          </a:xfrm>
          <a:prstGeom prst="rect">
            <a:avLst/>
          </a:prstGeom>
        </p:spPr>
      </p:pic>
    </p:spTree>
    <p:extLst>
      <p:ext uri="{BB962C8B-B14F-4D97-AF65-F5344CB8AC3E}">
        <p14:creationId xmlns:p14="http://schemas.microsoft.com/office/powerpoint/2010/main" val="2626509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5A444-0FED-6FD8-052D-3949405CE51B}"/>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E0C092A-D7E4-7A28-1B3D-4F703F75AA84}"/>
              </a:ext>
            </a:extLst>
          </p:cNvPr>
          <p:cNvSpPr>
            <a:spLocks noGrp="1"/>
          </p:cNvSpPr>
          <p:nvPr>
            <p:ph type="title"/>
          </p:nvPr>
        </p:nvSpPr>
        <p:spPr/>
        <p:txBody>
          <a:bodyPr>
            <a:normAutofit fontScale="90000"/>
          </a:bodyPr>
          <a:lstStyle/>
          <a:p>
            <a:r>
              <a:rPr lang="tr-TR" dirty="0" err="1"/>
              <a:t>Phishing</a:t>
            </a:r>
            <a:r>
              <a:rPr lang="tr-TR" dirty="0"/>
              <a:t> Saldırıları ile Mücadelede Teknolojik Çözümler</a:t>
            </a:r>
          </a:p>
        </p:txBody>
      </p:sp>
      <p:sp>
        <p:nvSpPr>
          <p:cNvPr id="3" name="İçerik Yer Tutucusu 2">
            <a:extLst>
              <a:ext uri="{FF2B5EF4-FFF2-40B4-BE49-F238E27FC236}">
                <a16:creationId xmlns:a16="http://schemas.microsoft.com/office/drawing/2014/main" id="{00D7D321-3B87-5CC2-17E6-34241EEB0AF2}"/>
              </a:ext>
            </a:extLst>
          </p:cNvPr>
          <p:cNvSpPr>
            <a:spLocks noGrp="1"/>
          </p:cNvSpPr>
          <p:nvPr>
            <p:ph idx="1"/>
          </p:nvPr>
        </p:nvSpPr>
        <p:spPr/>
        <p:txBody>
          <a:bodyPr>
            <a:normAutofit/>
          </a:bodyPr>
          <a:lstStyle/>
          <a:p>
            <a:pPr marL="0" indent="0">
              <a:buNone/>
            </a:pPr>
            <a:r>
              <a:rPr lang="tr-TR" sz="2000" b="1" dirty="0" err="1">
                <a:latin typeface="Roboto" panose="02000000000000000000" pitchFamily="2" charset="0"/>
                <a:ea typeface="Roboto" panose="02000000000000000000" pitchFamily="2" charset="0"/>
                <a:cs typeface="Roboto" panose="02000000000000000000" pitchFamily="2" charset="0"/>
              </a:rPr>
              <a:t>Phishing</a:t>
            </a:r>
            <a:r>
              <a:rPr lang="tr-TR" sz="2000" b="1" dirty="0">
                <a:latin typeface="Roboto" panose="02000000000000000000" pitchFamily="2" charset="0"/>
                <a:ea typeface="Roboto" panose="02000000000000000000" pitchFamily="2" charset="0"/>
                <a:cs typeface="Roboto" panose="02000000000000000000" pitchFamily="2" charset="0"/>
              </a:rPr>
              <a:t> Saldırı Engelleme Yazılımı</a:t>
            </a:r>
          </a:p>
          <a:p>
            <a:pPr lvl="1"/>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saldırıları ile mücadelede kullanılan yazılımlar, e-posta filtreleme ve otomatik algılama teknolojileri kullanarak zararlı e-postaları tespit eder ve engeller.</a:t>
            </a:r>
          </a:p>
          <a:p>
            <a:endParaRPr lang="tr-TR" sz="1800" dirty="0">
              <a:latin typeface="Roboto" panose="02000000000000000000" pitchFamily="2" charset="0"/>
              <a:ea typeface="Roboto" panose="02000000000000000000" pitchFamily="2" charset="0"/>
              <a:cs typeface="Roboto" panose="02000000000000000000" pitchFamily="2" charset="0"/>
            </a:endParaRPr>
          </a:p>
          <a:p>
            <a:pPr marL="0" indent="0">
              <a:buNone/>
            </a:pPr>
            <a:r>
              <a:rPr lang="tr-TR" sz="2000" b="1" dirty="0">
                <a:latin typeface="Roboto" panose="02000000000000000000" pitchFamily="2" charset="0"/>
                <a:ea typeface="Roboto" panose="02000000000000000000" pitchFamily="2" charset="0"/>
                <a:cs typeface="Roboto" panose="02000000000000000000" pitchFamily="2" charset="0"/>
              </a:rPr>
              <a:t>Gelişmiş Güvenlik Duvarı Teknolojisi</a:t>
            </a:r>
          </a:p>
          <a:p>
            <a:pPr lvl="1"/>
            <a:r>
              <a:rPr lang="tr-TR" sz="1800" dirty="0">
                <a:latin typeface="Roboto" panose="02000000000000000000" pitchFamily="2" charset="0"/>
                <a:ea typeface="Roboto" panose="02000000000000000000" pitchFamily="2" charset="0"/>
                <a:cs typeface="Roboto" panose="02000000000000000000" pitchFamily="2" charset="0"/>
              </a:rPr>
              <a:t>Gelişmiş güvenlik duvarı teknolojisi, ağ trafiğini izler ve potansiyel </a:t>
            </a:r>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saldırılarını tespit ederek kullanıcıları korur.</a:t>
            </a:r>
          </a:p>
        </p:txBody>
      </p:sp>
    </p:spTree>
    <p:extLst>
      <p:ext uri="{BB962C8B-B14F-4D97-AF65-F5344CB8AC3E}">
        <p14:creationId xmlns:p14="http://schemas.microsoft.com/office/powerpoint/2010/main" val="7006394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D072D-8375-04F7-E773-E3E4B3C81826}"/>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F61EB21-1234-6CF0-F2E0-8C0AE9FAF00F}"/>
              </a:ext>
            </a:extLst>
          </p:cNvPr>
          <p:cNvSpPr>
            <a:spLocks noGrp="1"/>
          </p:cNvSpPr>
          <p:nvPr>
            <p:ph type="title"/>
          </p:nvPr>
        </p:nvSpPr>
        <p:spPr/>
        <p:txBody>
          <a:bodyPr>
            <a:normAutofit/>
          </a:bodyPr>
          <a:lstStyle/>
          <a:p>
            <a:r>
              <a:rPr lang="tr-TR" dirty="0" err="1"/>
              <a:t>Phishing</a:t>
            </a:r>
            <a:r>
              <a:rPr lang="tr-TR" dirty="0"/>
              <a:t> Örnekleri</a:t>
            </a:r>
          </a:p>
        </p:txBody>
      </p:sp>
      <p:pic>
        <p:nvPicPr>
          <p:cNvPr id="4" name="İçerik Yer Tutucusu 4" descr="metin, ekran görüntüsü, yazılım, web sayfası içeren bir resim">
            <a:extLst>
              <a:ext uri="{FF2B5EF4-FFF2-40B4-BE49-F238E27FC236}">
                <a16:creationId xmlns:a16="http://schemas.microsoft.com/office/drawing/2014/main" id="{2A289711-A96B-7F0F-8FFA-F22AAFCE1CA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 b="2943"/>
          <a:stretch/>
        </p:blipFill>
        <p:spPr>
          <a:xfrm>
            <a:off x="2900219" y="2097199"/>
            <a:ext cx="5452167" cy="3351349"/>
          </a:xfrm>
          <a:prstGeom prst="rect">
            <a:avLst/>
          </a:prstGeom>
        </p:spPr>
      </p:pic>
    </p:spTree>
    <p:extLst>
      <p:ext uri="{BB962C8B-B14F-4D97-AF65-F5344CB8AC3E}">
        <p14:creationId xmlns:p14="http://schemas.microsoft.com/office/powerpoint/2010/main" val="950898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C5E97-7B53-BBBB-9641-971F7230C73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36EF4DE9-E2A2-84D7-9D19-88ACDDA5EBC8}"/>
              </a:ext>
            </a:extLst>
          </p:cNvPr>
          <p:cNvSpPr>
            <a:spLocks noGrp="1"/>
          </p:cNvSpPr>
          <p:nvPr>
            <p:ph type="title"/>
          </p:nvPr>
        </p:nvSpPr>
        <p:spPr/>
        <p:txBody>
          <a:bodyPr>
            <a:normAutofit/>
          </a:bodyPr>
          <a:lstStyle/>
          <a:p>
            <a:r>
              <a:rPr lang="tr-TR" dirty="0" err="1"/>
              <a:t>Phishing</a:t>
            </a:r>
            <a:r>
              <a:rPr lang="tr-TR" dirty="0"/>
              <a:t> Örnekleri</a:t>
            </a:r>
          </a:p>
        </p:txBody>
      </p:sp>
      <p:pic>
        <p:nvPicPr>
          <p:cNvPr id="5" name="İçerik Yer Tutucusu 4" descr="metin, elektronik donanım, ekran görüntüsü, web sayfası içeren bir resim">
            <a:extLst>
              <a:ext uri="{FF2B5EF4-FFF2-40B4-BE49-F238E27FC236}">
                <a16:creationId xmlns:a16="http://schemas.microsoft.com/office/drawing/2014/main" id="{65A46B89-11D3-16E4-AED0-E84382CD63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9697" y="2090416"/>
            <a:ext cx="5932606" cy="4230629"/>
          </a:xfrm>
        </p:spPr>
      </p:pic>
    </p:spTree>
    <p:extLst>
      <p:ext uri="{BB962C8B-B14F-4D97-AF65-F5344CB8AC3E}">
        <p14:creationId xmlns:p14="http://schemas.microsoft.com/office/powerpoint/2010/main" val="2958062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3ED2A-DD41-37B8-58B4-97E84229CF5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0DBFCB90-2258-53A1-95B1-881EFA164290}"/>
              </a:ext>
            </a:extLst>
          </p:cNvPr>
          <p:cNvSpPr>
            <a:spLocks noGrp="1"/>
          </p:cNvSpPr>
          <p:nvPr>
            <p:ph type="title"/>
          </p:nvPr>
        </p:nvSpPr>
        <p:spPr/>
        <p:txBody>
          <a:bodyPr>
            <a:normAutofit/>
          </a:bodyPr>
          <a:lstStyle/>
          <a:p>
            <a:r>
              <a:rPr lang="tr-TR" dirty="0" err="1"/>
              <a:t>Phishing</a:t>
            </a:r>
            <a:r>
              <a:rPr lang="tr-TR" dirty="0"/>
              <a:t> Örnekleri</a:t>
            </a:r>
          </a:p>
        </p:txBody>
      </p:sp>
      <p:pic>
        <p:nvPicPr>
          <p:cNvPr id="5" name="İçerik Yer Tutucusu 4" descr="metin, ekran görüntüsü, yazı tipi, tasarım içeren bir resim&#10;&#10;Açıklama otomatik olarak oluşturuldu">
            <a:extLst>
              <a:ext uri="{FF2B5EF4-FFF2-40B4-BE49-F238E27FC236}">
                <a16:creationId xmlns:a16="http://schemas.microsoft.com/office/drawing/2014/main" id="{F7A84E34-0994-2869-C74E-948C4C6BD5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1629" y="2285915"/>
            <a:ext cx="6648741" cy="4023445"/>
          </a:xfrm>
        </p:spPr>
      </p:pic>
    </p:spTree>
    <p:extLst>
      <p:ext uri="{BB962C8B-B14F-4D97-AF65-F5344CB8AC3E}">
        <p14:creationId xmlns:p14="http://schemas.microsoft.com/office/powerpoint/2010/main" val="3430462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479D1-00DD-E554-5236-3DAD1C5D0FF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6A3C800-FE9E-5484-98AC-060A549AC44E}"/>
              </a:ext>
            </a:extLst>
          </p:cNvPr>
          <p:cNvSpPr>
            <a:spLocks noGrp="1"/>
          </p:cNvSpPr>
          <p:nvPr>
            <p:ph type="title"/>
          </p:nvPr>
        </p:nvSpPr>
        <p:spPr/>
        <p:txBody>
          <a:bodyPr>
            <a:normAutofit/>
          </a:bodyPr>
          <a:lstStyle/>
          <a:p>
            <a:r>
              <a:rPr lang="tr-TR" dirty="0" err="1"/>
              <a:t>Phishing</a:t>
            </a:r>
            <a:r>
              <a:rPr lang="tr-TR" dirty="0"/>
              <a:t> Örnekleri</a:t>
            </a:r>
          </a:p>
        </p:txBody>
      </p:sp>
      <p:pic>
        <p:nvPicPr>
          <p:cNvPr id="5" name="İçerik Yer Tutucusu 4" descr="metin, ekran görüntüsü, yazı tipi, web sayfası içeren bir resim">
            <a:extLst>
              <a:ext uri="{FF2B5EF4-FFF2-40B4-BE49-F238E27FC236}">
                <a16:creationId xmlns:a16="http://schemas.microsoft.com/office/drawing/2014/main" id="{8CAD09E3-B0FD-E2DF-C9CB-C25127533F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2701" y="1996142"/>
            <a:ext cx="6231562" cy="4684058"/>
          </a:xfrm>
        </p:spPr>
      </p:pic>
    </p:spTree>
    <p:extLst>
      <p:ext uri="{BB962C8B-B14F-4D97-AF65-F5344CB8AC3E}">
        <p14:creationId xmlns:p14="http://schemas.microsoft.com/office/powerpoint/2010/main" val="18172807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9315E-D571-ADA9-53FA-4A4D9F631A6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53D6D6F-13FE-C45F-39C5-575450C4AC0B}"/>
              </a:ext>
            </a:extLst>
          </p:cNvPr>
          <p:cNvSpPr>
            <a:spLocks noGrp="1"/>
          </p:cNvSpPr>
          <p:nvPr>
            <p:ph type="title"/>
          </p:nvPr>
        </p:nvSpPr>
        <p:spPr/>
        <p:txBody>
          <a:bodyPr>
            <a:normAutofit/>
          </a:bodyPr>
          <a:lstStyle/>
          <a:p>
            <a:r>
              <a:rPr lang="tr-TR" dirty="0" err="1"/>
              <a:t>Phishing</a:t>
            </a:r>
            <a:r>
              <a:rPr lang="tr-TR" dirty="0"/>
              <a:t> Örnekleri</a:t>
            </a:r>
          </a:p>
        </p:txBody>
      </p:sp>
      <p:pic>
        <p:nvPicPr>
          <p:cNvPr id="5" name="İçerik Yer Tutucusu 4" descr="metin, ekran görüntüsü, yazı tipi, marka içeren bir resim&#10;&#10;Açıklama otomatik olarak oluşturuldu">
            <a:extLst>
              <a:ext uri="{FF2B5EF4-FFF2-40B4-BE49-F238E27FC236}">
                <a16:creationId xmlns:a16="http://schemas.microsoft.com/office/drawing/2014/main" id="{35F2E473-4B01-52BB-B220-B239A7C889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9201" y="2051670"/>
            <a:ext cx="6088778" cy="4806330"/>
          </a:xfrm>
        </p:spPr>
      </p:pic>
    </p:spTree>
    <p:extLst>
      <p:ext uri="{BB962C8B-B14F-4D97-AF65-F5344CB8AC3E}">
        <p14:creationId xmlns:p14="http://schemas.microsoft.com/office/powerpoint/2010/main" val="30122420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F7EE7-B728-2AE9-8E06-31341D8123DE}"/>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571ED33-3DFA-CCF7-1368-0C024BC816A4}"/>
              </a:ext>
            </a:extLst>
          </p:cNvPr>
          <p:cNvSpPr>
            <a:spLocks noGrp="1"/>
          </p:cNvSpPr>
          <p:nvPr>
            <p:ph type="title"/>
          </p:nvPr>
        </p:nvSpPr>
        <p:spPr/>
        <p:txBody>
          <a:bodyPr>
            <a:normAutofit/>
          </a:bodyPr>
          <a:lstStyle/>
          <a:p>
            <a:r>
              <a:rPr lang="tr-TR" dirty="0" err="1"/>
              <a:t>Phishing</a:t>
            </a:r>
            <a:r>
              <a:rPr lang="tr-TR" dirty="0"/>
              <a:t> Örnekleri</a:t>
            </a:r>
          </a:p>
        </p:txBody>
      </p:sp>
      <p:pic>
        <p:nvPicPr>
          <p:cNvPr id="5" name="İçerik Yer Tutucusu 4" descr="metin, ekran görüntüsü, yazılım, bilgisayar simgesi içeren bir resim">
            <a:extLst>
              <a:ext uri="{FF2B5EF4-FFF2-40B4-BE49-F238E27FC236}">
                <a16:creationId xmlns:a16="http://schemas.microsoft.com/office/drawing/2014/main" id="{E895F416-AABF-6F70-F68D-B7E389354AB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1591" y="2031247"/>
            <a:ext cx="4728817" cy="4598153"/>
          </a:xfrm>
        </p:spPr>
      </p:pic>
    </p:spTree>
    <p:extLst>
      <p:ext uri="{BB962C8B-B14F-4D97-AF65-F5344CB8AC3E}">
        <p14:creationId xmlns:p14="http://schemas.microsoft.com/office/powerpoint/2010/main" val="34933834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4BB0B-CBCC-5DA4-85BD-20D365DA6A9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7361D06-26F2-C560-1016-88D38CEAD7E5}"/>
              </a:ext>
            </a:extLst>
          </p:cNvPr>
          <p:cNvSpPr>
            <a:spLocks noGrp="1"/>
          </p:cNvSpPr>
          <p:nvPr>
            <p:ph type="title"/>
          </p:nvPr>
        </p:nvSpPr>
        <p:spPr/>
        <p:txBody>
          <a:bodyPr>
            <a:normAutofit/>
          </a:bodyPr>
          <a:lstStyle/>
          <a:p>
            <a:r>
              <a:rPr lang="tr-TR" dirty="0" err="1"/>
              <a:t>Phishing</a:t>
            </a:r>
            <a:r>
              <a:rPr lang="tr-TR" dirty="0"/>
              <a:t> Yapım Aşaması</a:t>
            </a:r>
          </a:p>
        </p:txBody>
      </p:sp>
      <p:pic>
        <p:nvPicPr>
          <p:cNvPr id="5" name="İçerik Yer Tutucusu 4" descr="metin, ekran görüntüsü, yazılım, web sayfası içeren bir resim&#10;&#10;Açıklama otomatik olarak oluşturuldu">
            <a:extLst>
              <a:ext uri="{FF2B5EF4-FFF2-40B4-BE49-F238E27FC236}">
                <a16:creationId xmlns:a16="http://schemas.microsoft.com/office/drawing/2014/main" id="{44A94570-0DEA-48F8-8FD5-8432D56943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7061" y="2478088"/>
            <a:ext cx="7394041" cy="3694112"/>
          </a:xfrm>
        </p:spPr>
      </p:pic>
    </p:spTree>
    <p:extLst>
      <p:ext uri="{BB962C8B-B14F-4D97-AF65-F5344CB8AC3E}">
        <p14:creationId xmlns:p14="http://schemas.microsoft.com/office/powerpoint/2010/main" val="1035574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787EA-33B8-086E-13FC-D193242444D7}"/>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BF6597CB-A456-8B7E-B329-A79EB78A5CF8}"/>
              </a:ext>
            </a:extLst>
          </p:cNvPr>
          <p:cNvSpPr>
            <a:spLocks noGrp="1"/>
          </p:cNvSpPr>
          <p:nvPr>
            <p:ph type="title"/>
          </p:nvPr>
        </p:nvSpPr>
        <p:spPr/>
        <p:txBody>
          <a:bodyPr>
            <a:normAutofit/>
          </a:bodyPr>
          <a:lstStyle/>
          <a:p>
            <a:r>
              <a:rPr lang="tr-TR" dirty="0" err="1"/>
              <a:t>Phishing</a:t>
            </a:r>
            <a:r>
              <a:rPr lang="tr-TR" dirty="0"/>
              <a:t> Yapım Aşaması</a:t>
            </a:r>
          </a:p>
        </p:txBody>
      </p:sp>
      <p:pic>
        <p:nvPicPr>
          <p:cNvPr id="5" name="İçerik Yer Tutucusu 4" descr="metin, ekran görüntüsü, yazılım, web sayfası içeren bir resim&#10;&#10;Açıklama otomatik olarak oluşturuldu">
            <a:extLst>
              <a:ext uri="{FF2B5EF4-FFF2-40B4-BE49-F238E27FC236}">
                <a16:creationId xmlns:a16="http://schemas.microsoft.com/office/drawing/2014/main" id="{E26C4595-DE41-F737-FF18-192EDAEE7E4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4810" y="2478088"/>
            <a:ext cx="7382379" cy="3694112"/>
          </a:xfrm>
        </p:spPr>
      </p:pic>
    </p:spTree>
    <p:extLst>
      <p:ext uri="{BB962C8B-B14F-4D97-AF65-F5344CB8AC3E}">
        <p14:creationId xmlns:p14="http://schemas.microsoft.com/office/powerpoint/2010/main" val="414023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FE232D-ECAD-B19B-4375-811F7EC21AD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CED01299-2BE2-4A9E-5B19-6E146EA636C6}"/>
              </a:ext>
            </a:extLst>
          </p:cNvPr>
          <p:cNvSpPr>
            <a:spLocks noGrp="1"/>
          </p:cNvSpPr>
          <p:nvPr>
            <p:ph type="title"/>
          </p:nvPr>
        </p:nvSpPr>
        <p:spPr/>
        <p:txBody>
          <a:bodyPr>
            <a:normAutofit/>
          </a:bodyPr>
          <a:lstStyle/>
          <a:p>
            <a:r>
              <a:rPr lang="tr-TR" dirty="0" err="1"/>
              <a:t>Phishing</a:t>
            </a:r>
            <a:r>
              <a:rPr lang="tr-TR" dirty="0"/>
              <a:t> Yapım Aşaması</a:t>
            </a:r>
          </a:p>
        </p:txBody>
      </p:sp>
      <p:pic>
        <p:nvPicPr>
          <p:cNvPr id="5" name="İçerik Yer Tutucusu 4" descr="metin, ekran görüntüsü, yazılım, web sayfası içeren bir resim&#10;&#10;Açıklama otomatik olarak oluşturuldu">
            <a:extLst>
              <a:ext uri="{FF2B5EF4-FFF2-40B4-BE49-F238E27FC236}">
                <a16:creationId xmlns:a16="http://schemas.microsoft.com/office/drawing/2014/main" id="{9F230FA2-0DB6-2E66-9BD8-320A7E8090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1076" y="2452688"/>
            <a:ext cx="7209847" cy="3694112"/>
          </a:xfrm>
        </p:spPr>
      </p:pic>
    </p:spTree>
    <p:extLst>
      <p:ext uri="{BB962C8B-B14F-4D97-AF65-F5344CB8AC3E}">
        <p14:creationId xmlns:p14="http://schemas.microsoft.com/office/powerpoint/2010/main" val="219176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987E0-F864-E369-9611-600D2963789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E55E68F-D47A-FEEF-D31B-077B0F4ACCF4}"/>
              </a:ext>
            </a:extLst>
          </p:cNvPr>
          <p:cNvSpPr>
            <a:spLocks noGrp="1"/>
          </p:cNvSpPr>
          <p:nvPr>
            <p:ph type="title"/>
          </p:nvPr>
        </p:nvSpPr>
        <p:spPr/>
        <p:txBody>
          <a:bodyPr>
            <a:normAutofit/>
          </a:bodyPr>
          <a:lstStyle/>
          <a:p>
            <a:r>
              <a:rPr lang="tr-TR" dirty="0" err="1"/>
              <a:t>DarkWeb</a:t>
            </a:r>
            <a:r>
              <a:rPr lang="tr-TR" dirty="0"/>
              <a:t> Tarihi</a:t>
            </a:r>
          </a:p>
        </p:txBody>
      </p:sp>
      <p:sp>
        <p:nvSpPr>
          <p:cNvPr id="3" name="İçerik Yer Tutucusu 2">
            <a:extLst>
              <a:ext uri="{FF2B5EF4-FFF2-40B4-BE49-F238E27FC236}">
                <a16:creationId xmlns:a16="http://schemas.microsoft.com/office/drawing/2014/main" id="{A92D12A9-1046-35C6-CDBA-2AE05BE8D194}"/>
              </a:ext>
            </a:extLst>
          </p:cNvPr>
          <p:cNvSpPr>
            <a:spLocks noGrp="1"/>
          </p:cNvSpPr>
          <p:nvPr>
            <p:ph idx="1"/>
          </p:nvPr>
        </p:nvSpPr>
        <p:spPr/>
        <p:txBody>
          <a:bodyPr>
            <a:normAutofit/>
          </a:bodyPr>
          <a:lstStyle/>
          <a:p>
            <a:r>
              <a:rPr lang="tr-TR" sz="1800" b="1" dirty="0">
                <a:latin typeface="Roboto" panose="02000000000000000000" pitchFamily="2" charset="0"/>
                <a:ea typeface="Roboto" panose="02000000000000000000" pitchFamily="2" charset="0"/>
                <a:cs typeface="Roboto" panose="02000000000000000000" pitchFamily="2" charset="0"/>
              </a:rPr>
              <a:t>2010'lar: </a:t>
            </a:r>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yasa dışı faaliyetler için de kullanılmaya başlandı. İlaç, silah, sahte kimlikler ve diğer yasa dışı ürünlerin satıldığı pazar yerleri ortaya çıktı. Bu pazar yerlerinin en ünlülerinden biri olan Silk Road, 2011 yılında kuruldu ve 2013 yılında kapatıldı.</a:t>
            </a:r>
          </a:p>
          <a:p>
            <a:r>
              <a:rPr lang="tr-TR" sz="1800" b="1" dirty="0">
                <a:latin typeface="Roboto" panose="02000000000000000000" pitchFamily="2" charset="0"/>
                <a:ea typeface="Roboto" panose="02000000000000000000" pitchFamily="2" charset="0"/>
                <a:cs typeface="Roboto" panose="02000000000000000000" pitchFamily="2" charset="0"/>
              </a:rPr>
              <a:t>Silk </a:t>
            </a:r>
            <a:r>
              <a:rPr lang="tr-TR" sz="1800" b="1" dirty="0" err="1">
                <a:latin typeface="Roboto" panose="02000000000000000000" pitchFamily="2" charset="0"/>
                <a:ea typeface="Roboto" panose="02000000000000000000" pitchFamily="2" charset="0"/>
                <a:cs typeface="Roboto" panose="02000000000000000000" pitchFamily="2" charset="0"/>
              </a:rPr>
              <a:t>Road'un</a:t>
            </a:r>
            <a:r>
              <a:rPr lang="tr-TR" sz="1800" b="1" dirty="0">
                <a:latin typeface="Roboto" panose="02000000000000000000" pitchFamily="2" charset="0"/>
                <a:ea typeface="Roboto" panose="02000000000000000000" pitchFamily="2" charset="0"/>
                <a:cs typeface="Roboto" panose="02000000000000000000" pitchFamily="2" charset="0"/>
              </a:rPr>
              <a:t> Kapanması: </a:t>
            </a:r>
            <a:r>
              <a:rPr lang="tr-TR" sz="1800" dirty="0">
                <a:latin typeface="Roboto" panose="02000000000000000000" pitchFamily="2" charset="0"/>
                <a:ea typeface="Roboto" panose="02000000000000000000" pitchFamily="2" charset="0"/>
                <a:cs typeface="Roboto" panose="02000000000000000000" pitchFamily="2" charset="0"/>
              </a:rPr>
              <a:t>Silk </a:t>
            </a:r>
            <a:r>
              <a:rPr lang="tr-TR" sz="1800" dirty="0" err="1">
                <a:latin typeface="Roboto" panose="02000000000000000000" pitchFamily="2" charset="0"/>
                <a:ea typeface="Roboto" panose="02000000000000000000" pitchFamily="2" charset="0"/>
                <a:cs typeface="Roboto" panose="02000000000000000000" pitchFamily="2" charset="0"/>
              </a:rPr>
              <a:t>Road'un</a:t>
            </a:r>
            <a:r>
              <a:rPr lang="tr-TR" sz="1800" dirty="0">
                <a:latin typeface="Roboto" panose="02000000000000000000" pitchFamily="2" charset="0"/>
                <a:ea typeface="Roboto" panose="02000000000000000000" pitchFamily="2" charset="0"/>
                <a:cs typeface="Roboto" panose="02000000000000000000" pitchFamily="2" charset="0"/>
              </a:rPr>
              <a:t> kurucusu Ross </a:t>
            </a:r>
            <a:r>
              <a:rPr lang="tr-TR" sz="1800" dirty="0" err="1">
                <a:latin typeface="Roboto" panose="02000000000000000000" pitchFamily="2" charset="0"/>
                <a:ea typeface="Roboto" panose="02000000000000000000" pitchFamily="2" charset="0"/>
                <a:cs typeface="Roboto" panose="02000000000000000000" pitchFamily="2" charset="0"/>
              </a:rPr>
              <a:t>Ulbricht</a:t>
            </a:r>
            <a:r>
              <a:rPr lang="tr-TR" sz="1800" dirty="0">
                <a:latin typeface="Roboto" panose="02000000000000000000" pitchFamily="2" charset="0"/>
                <a:ea typeface="Roboto" panose="02000000000000000000" pitchFamily="2" charset="0"/>
                <a:cs typeface="Roboto" panose="02000000000000000000" pitchFamily="2" charset="0"/>
              </a:rPr>
              <a:t>, 2013 yılında FBI tarafından tutuklandı. Bu olay, </a:t>
            </a:r>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üzerindeki yasa dışı faaliyetlerin dikkat çekmesine ve yetkililerin bu tür sitelere yönelik operasyonlarını artırmasına neden oldu.</a:t>
            </a:r>
          </a:p>
          <a:p>
            <a:endParaRPr lang="tr-TR" sz="1800" dirty="0">
              <a:latin typeface="Roboto" panose="02000000000000000000" pitchFamily="2" charset="0"/>
              <a:ea typeface="Roboto" panose="02000000000000000000" pitchFamily="2" charset="0"/>
              <a:cs typeface="Roboto" panose="02000000000000000000" pitchFamily="2" charset="0"/>
            </a:endParaRPr>
          </a:p>
        </p:txBody>
      </p:sp>
      <p:pic>
        <p:nvPicPr>
          <p:cNvPr id="5" name="Resim 4">
            <a:extLst>
              <a:ext uri="{FF2B5EF4-FFF2-40B4-BE49-F238E27FC236}">
                <a16:creationId xmlns:a16="http://schemas.microsoft.com/office/drawing/2014/main" id="{6372D0D6-AC19-0024-FB56-071A1FECB433}"/>
              </a:ext>
            </a:extLst>
          </p:cNvPr>
          <p:cNvPicPr>
            <a:picLocks noChangeAspect="1"/>
          </p:cNvPicPr>
          <p:nvPr/>
        </p:nvPicPr>
        <p:blipFill>
          <a:blip r:embed="rId2"/>
          <a:stretch>
            <a:fillRect/>
          </a:stretch>
        </p:blipFill>
        <p:spPr>
          <a:xfrm>
            <a:off x="7571118" y="4234782"/>
            <a:ext cx="3125637" cy="1937418"/>
          </a:xfrm>
          <a:prstGeom prst="rect">
            <a:avLst/>
          </a:prstGeom>
        </p:spPr>
      </p:pic>
    </p:spTree>
    <p:extLst>
      <p:ext uri="{BB962C8B-B14F-4D97-AF65-F5344CB8AC3E}">
        <p14:creationId xmlns:p14="http://schemas.microsoft.com/office/powerpoint/2010/main" val="26854863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C543-CB8C-8706-4086-937BBF56064A}"/>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10003F5A-7C3D-E4DE-F222-A3F460C316DF}"/>
              </a:ext>
            </a:extLst>
          </p:cNvPr>
          <p:cNvSpPr>
            <a:spLocks noGrp="1"/>
          </p:cNvSpPr>
          <p:nvPr>
            <p:ph type="title"/>
          </p:nvPr>
        </p:nvSpPr>
        <p:spPr/>
        <p:txBody>
          <a:bodyPr>
            <a:normAutofit/>
          </a:bodyPr>
          <a:lstStyle/>
          <a:p>
            <a:r>
              <a:rPr lang="tr-TR" dirty="0" err="1"/>
              <a:t>Phishing</a:t>
            </a:r>
            <a:r>
              <a:rPr lang="tr-TR" dirty="0"/>
              <a:t> Yapım Aşaması</a:t>
            </a:r>
          </a:p>
        </p:txBody>
      </p:sp>
      <p:pic>
        <p:nvPicPr>
          <p:cNvPr id="5" name="İçerik Yer Tutucusu 4" descr="metin, ekran görüntüsü, yazılım, web sayfası içeren bir resim&#10;&#10;Açıklama otomatik olarak oluşturuldu">
            <a:extLst>
              <a:ext uri="{FF2B5EF4-FFF2-40B4-BE49-F238E27FC236}">
                <a16:creationId xmlns:a16="http://schemas.microsoft.com/office/drawing/2014/main" id="{F04BDD45-F4A6-4EC8-F0CA-9D25AF030D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0829" y="2478088"/>
            <a:ext cx="7250341" cy="3694112"/>
          </a:xfrm>
        </p:spPr>
      </p:pic>
    </p:spTree>
    <p:extLst>
      <p:ext uri="{BB962C8B-B14F-4D97-AF65-F5344CB8AC3E}">
        <p14:creationId xmlns:p14="http://schemas.microsoft.com/office/powerpoint/2010/main" val="16639979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9218A-E776-76E4-2F34-8347090DE1E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9975EA8D-C10D-3127-5A8E-57E7B3AAF893}"/>
              </a:ext>
            </a:extLst>
          </p:cNvPr>
          <p:cNvSpPr>
            <a:spLocks noGrp="1"/>
          </p:cNvSpPr>
          <p:nvPr>
            <p:ph type="title"/>
          </p:nvPr>
        </p:nvSpPr>
        <p:spPr/>
        <p:txBody>
          <a:bodyPr>
            <a:normAutofit/>
          </a:bodyPr>
          <a:lstStyle/>
          <a:p>
            <a:r>
              <a:rPr lang="tr-TR" dirty="0" err="1"/>
              <a:t>Phishing</a:t>
            </a:r>
            <a:r>
              <a:rPr lang="tr-TR" dirty="0"/>
              <a:t> Yapım Aşaması</a:t>
            </a:r>
          </a:p>
        </p:txBody>
      </p:sp>
      <p:pic>
        <p:nvPicPr>
          <p:cNvPr id="5" name="İçerik Yer Tutucusu 4" descr="metin, ekran görüntüsü, yazılım, web sayfası içeren bir resim&#10;&#10;Açıklama otomatik olarak oluşturuldu">
            <a:extLst>
              <a:ext uri="{FF2B5EF4-FFF2-40B4-BE49-F238E27FC236}">
                <a16:creationId xmlns:a16="http://schemas.microsoft.com/office/drawing/2014/main" id="{DD6D0D99-9100-F495-ECDC-06ADC9C390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15941" y="2452688"/>
            <a:ext cx="6760117" cy="3694112"/>
          </a:xfrm>
        </p:spPr>
      </p:pic>
    </p:spTree>
    <p:extLst>
      <p:ext uri="{BB962C8B-B14F-4D97-AF65-F5344CB8AC3E}">
        <p14:creationId xmlns:p14="http://schemas.microsoft.com/office/powerpoint/2010/main" val="25957808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53502-BD5B-9BD4-7B2D-875064A09049}"/>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42DE12F0-C8EE-5B9F-98C9-5E1AFF266509}"/>
              </a:ext>
            </a:extLst>
          </p:cNvPr>
          <p:cNvSpPr>
            <a:spLocks noGrp="1"/>
          </p:cNvSpPr>
          <p:nvPr>
            <p:ph type="title"/>
          </p:nvPr>
        </p:nvSpPr>
        <p:spPr/>
        <p:txBody>
          <a:bodyPr>
            <a:normAutofit/>
          </a:bodyPr>
          <a:lstStyle/>
          <a:p>
            <a:r>
              <a:rPr lang="tr-TR" dirty="0" err="1"/>
              <a:t>Phishing</a:t>
            </a:r>
            <a:r>
              <a:rPr lang="tr-TR" dirty="0"/>
              <a:t> Yapım Aşaması</a:t>
            </a:r>
          </a:p>
        </p:txBody>
      </p:sp>
      <p:pic>
        <p:nvPicPr>
          <p:cNvPr id="5" name="İçerik Yer Tutucusu 4" descr="metin, ekran görüntüsü, yazılım, web sayfası içeren bir resim&#10;&#10;Açıklama otomatik olarak oluşturuldu">
            <a:extLst>
              <a:ext uri="{FF2B5EF4-FFF2-40B4-BE49-F238E27FC236}">
                <a16:creationId xmlns:a16="http://schemas.microsoft.com/office/drawing/2014/main" id="{9D1EE213-1BFB-0433-5DC4-8DE2776D48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7182" y="2236788"/>
            <a:ext cx="7417635" cy="3694112"/>
          </a:xfrm>
        </p:spPr>
      </p:pic>
    </p:spTree>
    <p:extLst>
      <p:ext uri="{BB962C8B-B14F-4D97-AF65-F5344CB8AC3E}">
        <p14:creationId xmlns:p14="http://schemas.microsoft.com/office/powerpoint/2010/main" val="3696615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9DEEE5-B1B4-5876-CF0B-A8079DA708D1}"/>
              </a:ext>
            </a:extLst>
          </p:cNvPr>
          <p:cNvSpPr>
            <a:spLocks noGrp="1"/>
          </p:cNvSpPr>
          <p:nvPr>
            <p:ph type="title"/>
          </p:nvPr>
        </p:nvSpPr>
        <p:spPr/>
        <p:txBody>
          <a:bodyPr/>
          <a:lstStyle/>
          <a:p>
            <a:r>
              <a:rPr lang="tr-TR" dirty="0" err="1"/>
              <a:t>Phishing</a:t>
            </a:r>
            <a:r>
              <a:rPr lang="tr-TR" dirty="0"/>
              <a:t> Yapım Aşaması</a:t>
            </a:r>
          </a:p>
        </p:txBody>
      </p:sp>
      <p:pic>
        <p:nvPicPr>
          <p:cNvPr id="7" name="İçerik Yer Tutucusu 6">
            <a:extLst>
              <a:ext uri="{FF2B5EF4-FFF2-40B4-BE49-F238E27FC236}">
                <a16:creationId xmlns:a16="http://schemas.microsoft.com/office/drawing/2014/main" id="{D0A4EB60-655E-1546-1613-AC2D433EDB91}"/>
              </a:ext>
            </a:extLst>
          </p:cNvPr>
          <p:cNvPicPr>
            <a:picLocks noGrp="1" noChangeAspect="1"/>
          </p:cNvPicPr>
          <p:nvPr>
            <p:ph idx="1"/>
          </p:nvPr>
        </p:nvPicPr>
        <p:blipFill>
          <a:blip r:embed="rId2"/>
          <a:stretch>
            <a:fillRect/>
          </a:stretch>
        </p:blipFill>
        <p:spPr>
          <a:xfrm>
            <a:off x="3439886" y="2192805"/>
            <a:ext cx="4746171" cy="3957623"/>
          </a:xfrm>
        </p:spPr>
      </p:pic>
    </p:spTree>
    <p:extLst>
      <p:ext uri="{BB962C8B-B14F-4D97-AF65-F5344CB8AC3E}">
        <p14:creationId xmlns:p14="http://schemas.microsoft.com/office/powerpoint/2010/main" val="2285349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9BFD1B5-03B8-A156-934D-C2FB3788110F}"/>
              </a:ext>
            </a:extLst>
          </p:cNvPr>
          <p:cNvSpPr>
            <a:spLocks noGrp="1"/>
          </p:cNvSpPr>
          <p:nvPr>
            <p:ph type="title"/>
          </p:nvPr>
        </p:nvSpPr>
        <p:spPr/>
        <p:txBody>
          <a:bodyPr/>
          <a:lstStyle/>
          <a:p>
            <a:r>
              <a:rPr lang="tr-TR" dirty="0" err="1"/>
              <a:t>Phishing</a:t>
            </a:r>
            <a:r>
              <a:rPr lang="tr-TR" dirty="0"/>
              <a:t> Yapım Aşaması</a:t>
            </a:r>
          </a:p>
        </p:txBody>
      </p:sp>
      <p:pic>
        <p:nvPicPr>
          <p:cNvPr id="5" name="İçerik Yer Tutucusu 4">
            <a:extLst>
              <a:ext uri="{FF2B5EF4-FFF2-40B4-BE49-F238E27FC236}">
                <a16:creationId xmlns:a16="http://schemas.microsoft.com/office/drawing/2014/main" id="{0A6A923C-DBB7-835D-A498-4A209119A805}"/>
              </a:ext>
            </a:extLst>
          </p:cNvPr>
          <p:cNvPicPr>
            <a:picLocks noGrp="1" noChangeAspect="1"/>
          </p:cNvPicPr>
          <p:nvPr>
            <p:ph idx="1"/>
          </p:nvPr>
        </p:nvPicPr>
        <p:blipFill>
          <a:blip r:embed="rId2"/>
          <a:stretch>
            <a:fillRect/>
          </a:stretch>
        </p:blipFill>
        <p:spPr>
          <a:xfrm>
            <a:off x="2822897" y="2510378"/>
            <a:ext cx="6754168" cy="3629532"/>
          </a:xfrm>
        </p:spPr>
      </p:pic>
    </p:spTree>
    <p:extLst>
      <p:ext uri="{BB962C8B-B14F-4D97-AF65-F5344CB8AC3E}">
        <p14:creationId xmlns:p14="http://schemas.microsoft.com/office/powerpoint/2010/main" val="7595890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6AF225B-95AB-9F2E-40CB-0F76323B3450}"/>
              </a:ext>
            </a:extLst>
          </p:cNvPr>
          <p:cNvSpPr>
            <a:spLocks noGrp="1"/>
          </p:cNvSpPr>
          <p:nvPr>
            <p:ph type="title"/>
          </p:nvPr>
        </p:nvSpPr>
        <p:spPr/>
        <p:txBody>
          <a:bodyPr/>
          <a:lstStyle/>
          <a:p>
            <a:r>
              <a:rPr lang="tr-TR" dirty="0" err="1"/>
              <a:t>Phishing</a:t>
            </a:r>
            <a:r>
              <a:rPr lang="tr-TR" dirty="0"/>
              <a:t> Yapım Aşaması</a:t>
            </a:r>
          </a:p>
        </p:txBody>
      </p:sp>
      <p:pic>
        <p:nvPicPr>
          <p:cNvPr id="5" name="İçerik Yer Tutucusu 4">
            <a:extLst>
              <a:ext uri="{FF2B5EF4-FFF2-40B4-BE49-F238E27FC236}">
                <a16:creationId xmlns:a16="http://schemas.microsoft.com/office/drawing/2014/main" id="{A77D044C-110E-88FD-7FFE-64E555A1DDD9}"/>
              </a:ext>
            </a:extLst>
          </p:cNvPr>
          <p:cNvPicPr>
            <a:picLocks noGrp="1" noChangeAspect="1"/>
          </p:cNvPicPr>
          <p:nvPr>
            <p:ph idx="1"/>
          </p:nvPr>
        </p:nvPicPr>
        <p:blipFill>
          <a:blip r:embed="rId2"/>
          <a:stretch>
            <a:fillRect/>
          </a:stretch>
        </p:blipFill>
        <p:spPr>
          <a:xfrm>
            <a:off x="3677416" y="2478088"/>
            <a:ext cx="5045130" cy="3694112"/>
          </a:xfrm>
        </p:spPr>
      </p:pic>
    </p:spTree>
    <p:extLst>
      <p:ext uri="{BB962C8B-B14F-4D97-AF65-F5344CB8AC3E}">
        <p14:creationId xmlns:p14="http://schemas.microsoft.com/office/powerpoint/2010/main" val="37033648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7EC0AB-6DEA-6839-566E-ED17B5E4A3AD}"/>
              </a:ext>
            </a:extLst>
          </p:cNvPr>
          <p:cNvSpPr>
            <a:spLocks noGrp="1"/>
          </p:cNvSpPr>
          <p:nvPr>
            <p:ph type="title"/>
          </p:nvPr>
        </p:nvSpPr>
        <p:spPr/>
        <p:txBody>
          <a:bodyPr/>
          <a:lstStyle/>
          <a:p>
            <a:r>
              <a:rPr lang="tr-TR" dirty="0" err="1"/>
              <a:t>Phishing</a:t>
            </a:r>
            <a:r>
              <a:rPr lang="tr-TR" dirty="0"/>
              <a:t> Yapım Aşaması</a:t>
            </a:r>
          </a:p>
        </p:txBody>
      </p:sp>
      <p:pic>
        <p:nvPicPr>
          <p:cNvPr id="5" name="İçerik Yer Tutucusu 4">
            <a:extLst>
              <a:ext uri="{FF2B5EF4-FFF2-40B4-BE49-F238E27FC236}">
                <a16:creationId xmlns:a16="http://schemas.microsoft.com/office/drawing/2014/main" id="{F07449AE-4CF5-A6D0-A2DA-9357342F29CB}"/>
              </a:ext>
            </a:extLst>
          </p:cNvPr>
          <p:cNvPicPr>
            <a:picLocks noGrp="1" noChangeAspect="1"/>
          </p:cNvPicPr>
          <p:nvPr>
            <p:ph idx="1"/>
          </p:nvPr>
        </p:nvPicPr>
        <p:blipFill>
          <a:blip r:embed="rId2"/>
          <a:stretch>
            <a:fillRect/>
          </a:stretch>
        </p:blipFill>
        <p:spPr>
          <a:xfrm>
            <a:off x="1424743" y="2478088"/>
            <a:ext cx="9550477" cy="3694112"/>
          </a:xfrm>
        </p:spPr>
      </p:pic>
    </p:spTree>
    <p:extLst>
      <p:ext uri="{BB962C8B-B14F-4D97-AF65-F5344CB8AC3E}">
        <p14:creationId xmlns:p14="http://schemas.microsoft.com/office/powerpoint/2010/main" val="4104267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19DEEE5-B1B4-5876-CF0B-A8079DA708D1}"/>
              </a:ext>
            </a:extLst>
          </p:cNvPr>
          <p:cNvSpPr>
            <a:spLocks noGrp="1"/>
          </p:cNvSpPr>
          <p:nvPr>
            <p:ph type="title"/>
          </p:nvPr>
        </p:nvSpPr>
        <p:spPr/>
        <p:txBody>
          <a:bodyPr/>
          <a:lstStyle/>
          <a:p>
            <a:r>
              <a:rPr lang="tr-TR" dirty="0" err="1"/>
              <a:t>Phishing</a:t>
            </a:r>
            <a:r>
              <a:rPr lang="tr-TR" dirty="0"/>
              <a:t> Yapım Aşaması</a:t>
            </a:r>
          </a:p>
        </p:txBody>
      </p:sp>
      <p:pic>
        <p:nvPicPr>
          <p:cNvPr id="9" name="İçerik Yer Tutucusu 8">
            <a:extLst>
              <a:ext uri="{FF2B5EF4-FFF2-40B4-BE49-F238E27FC236}">
                <a16:creationId xmlns:a16="http://schemas.microsoft.com/office/drawing/2014/main" id="{3077BA71-6A4E-5348-36FD-22CC0F96BD51}"/>
              </a:ext>
            </a:extLst>
          </p:cNvPr>
          <p:cNvPicPr>
            <a:picLocks noGrp="1" noChangeAspect="1"/>
          </p:cNvPicPr>
          <p:nvPr>
            <p:ph idx="1"/>
          </p:nvPr>
        </p:nvPicPr>
        <p:blipFill>
          <a:blip r:embed="rId2"/>
          <a:stretch>
            <a:fillRect/>
          </a:stretch>
        </p:blipFill>
        <p:spPr>
          <a:xfrm>
            <a:off x="1914567" y="2478088"/>
            <a:ext cx="8570828" cy="3694112"/>
          </a:xfrm>
        </p:spPr>
      </p:pic>
    </p:spTree>
    <p:extLst>
      <p:ext uri="{BB962C8B-B14F-4D97-AF65-F5344CB8AC3E}">
        <p14:creationId xmlns:p14="http://schemas.microsoft.com/office/powerpoint/2010/main" val="429602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Görevlendirme</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r>
              <a:rPr lang="tr-TR" sz="1800" dirty="0">
                <a:latin typeface="Roboto" panose="02000000000000000000" pitchFamily="2" charset="0"/>
                <a:ea typeface="Roboto" panose="02000000000000000000" pitchFamily="2" charset="0"/>
                <a:cs typeface="Roboto" panose="02000000000000000000" pitchFamily="2" charset="0"/>
              </a:rPr>
              <a:t>Örnek bir </a:t>
            </a:r>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maili hazırlanacak.</a:t>
            </a:r>
          </a:p>
          <a:p>
            <a:endParaRPr lang="tr-TR" sz="180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599693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descr="Mavi neon ışıkları olan altıonal arka plan">
            <a:extLst>
              <a:ext uri="{FF2B5EF4-FFF2-40B4-BE49-F238E27FC236}">
                <a16:creationId xmlns:a16="http://schemas.microsoft.com/office/drawing/2014/main" id="{46BB0713-16AF-A92C-4288-A106A63D8E95}"/>
              </a:ext>
            </a:extLst>
          </p:cNvPr>
          <p:cNvPicPr>
            <a:picLocks noChangeAspect="1"/>
          </p:cNvPicPr>
          <p:nvPr/>
        </p:nvPicPr>
        <p:blipFill rotWithShape="1">
          <a:blip r:embed="rId2"/>
          <a:srcRect l="13297" r="15603"/>
          <a:stretch/>
        </p:blipFill>
        <p:spPr>
          <a:xfrm>
            <a:off x="3523488" y="10"/>
            <a:ext cx="8668512" cy="6857990"/>
          </a:xfrm>
          <a:prstGeom prst="rect">
            <a:avLst/>
          </a:prstGeom>
        </p:spPr>
      </p:pic>
      <p:sp>
        <p:nvSpPr>
          <p:cNvPr id="2" name="Başlık 1">
            <a:extLst>
              <a:ext uri="{FF2B5EF4-FFF2-40B4-BE49-F238E27FC236}">
                <a16:creationId xmlns:a16="http://schemas.microsoft.com/office/drawing/2014/main" id="{1BD1CDB1-A639-C277-252F-4193833E6431}"/>
              </a:ext>
            </a:extLst>
          </p:cNvPr>
          <p:cNvSpPr>
            <a:spLocks noGrp="1"/>
          </p:cNvSpPr>
          <p:nvPr>
            <p:ph type="ctrTitle"/>
          </p:nvPr>
        </p:nvSpPr>
        <p:spPr>
          <a:xfrm>
            <a:off x="276045" y="1122363"/>
            <a:ext cx="3605842" cy="3199471"/>
          </a:xfrm>
        </p:spPr>
        <p:txBody>
          <a:bodyPr anchor="b">
            <a:normAutofit/>
          </a:bodyPr>
          <a:lstStyle/>
          <a:p>
            <a:r>
              <a:rPr lang="tr-TR" sz="4800" dirty="0" err="1"/>
              <a:t>Phishing</a:t>
            </a:r>
            <a:r>
              <a:rPr lang="tr-TR" sz="4800" dirty="0"/>
              <a:t> </a:t>
            </a:r>
            <a:r>
              <a:rPr lang="tr-TR" sz="4800" dirty="0" err="1"/>
              <a:t>Detection</a:t>
            </a:r>
            <a:endParaRPr lang="tr-TR" sz="4800" dirty="0"/>
          </a:p>
        </p:txBody>
      </p:sp>
      <p:sp>
        <p:nvSpPr>
          <p:cNvPr id="3" name="Alt Başlık 2">
            <a:extLst>
              <a:ext uri="{FF2B5EF4-FFF2-40B4-BE49-F238E27FC236}">
                <a16:creationId xmlns:a16="http://schemas.microsoft.com/office/drawing/2014/main" id="{181690F4-A2D3-53EF-B4C8-57F3F002DFF0}"/>
              </a:ext>
            </a:extLst>
          </p:cNvPr>
          <p:cNvSpPr>
            <a:spLocks noGrp="1"/>
          </p:cNvSpPr>
          <p:nvPr>
            <p:ph type="subTitle" idx="1"/>
          </p:nvPr>
        </p:nvSpPr>
        <p:spPr>
          <a:xfrm>
            <a:off x="477980" y="4872922"/>
            <a:ext cx="4023359" cy="1208141"/>
          </a:xfrm>
        </p:spPr>
        <p:txBody>
          <a:bodyPr>
            <a:normAutofit/>
          </a:bodyPr>
          <a:lstStyle/>
          <a:p>
            <a:endParaRPr lang="tr-TR" sz="2000" dirty="0"/>
          </a:p>
        </p:txBody>
      </p:sp>
    </p:spTree>
    <p:extLst>
      <p:ext uri="{BB962C8B-B14F-4D97-AF65-F5344CB8AC3E}">
        <p14:creationId xmlns:p14="http://schemas.microsoft.com/office/powerpoint/2010/main" val="20310200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987E0-F864-E369-9611-600D29637892}"/>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DE55E68F-D47A-FEEF-D31B-077B0F4ACCF4}"/>
              </a:ext>
            </a:extLst>
          </p:cNvPr>
          <p:cNvSpPr>
            <a:spLocks noGrp="1"/>
          </p:cNvSpPr>
          <p:nvPr>
            <p:ph type="title"/>
          </p:nvPr>
        </p:nvSpPr>
        <p:spPr/>
        <p:txBody>
          <a:bodyPr>
            <a:normAutofit/>
          </a:bodyPr>
          <a:lstStyle/>
          <a:p>
            <a:r>
              <a:rPr lang="tr-TR" dirty="0" err="1"/>
              <a:t>DarkWeb</a:t>
            </a:r>
            <a:r>
              <a:rPr lang="tr-TR" dirty="0"/>
              <a:t> Tarihi</a:t>
            </a:r>
          </a:p>
        </p:txBody>
      </p:sp>
      <p:sp>
        <p:nvSpPr>
          <p:cNvPr id="3" name="İçerik Yer Tutucusu 2">
            <a:extLst>
              <a:ext uri="{FF2B5EF4-FFF2-40B4-BE49-F238E27FC236}">
                <a16:creationId xmlns:a16="http://schemas.microsoft.com/office/drawing/2014/main" id="{A92D12A9-1046-35C6-CDBA-2AE05BE8D194}"/>
              </a:ext>
            </a:extLst>
          </p:cNvPr>
          <p:cNvSpPr>
            <a:spLocks noGrp="1"/>
          </p:cNvSpPr>
          <p:nvPr>
            <p:ph idx="1"/>
          </p:nvPr>
        </p:nvSpPr>
        <p:spPr/>
        <p:txBody>
          <a:bodyPr>
            <a:normAutofit/>
          </a:bodyPr>
          <a:lstStyle/>
          <a:p>
            <a:r>
              <a:rPr lang="tr-TR" sz="1800" b="1" dirty="0">
                <a:latin typeface="Roboto" panose="02000000000000000000" pitchFamily="2" charset="0"/>
                <a:ea typeface="Roboto" panose="02000000000000000000" pitchFamily="2" charset="0"/>
                <a:cs typeface="Roboto" panose="02000000000000000000" pitchFamily="2" charset="0"/>
              </a:rPr>
              <a:t>Günümüz ve Gelecek: </a:t>
            </a:r>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günümüzde hem yasa dışı hem de yasal faaliyetler için kullanılmaya devam etmektedir. Gazeteciler, aktivistler ve gizlilik endişesi olan bireyler, sansürden kaçınmak ve güvenli iletişim sağlamak amacıyla </a:t>
            </a:r>
            <a:r>
              <a:rPr lang="tr-TR" sz="1800" dirty="0" err="1">
                <a:latin typeface="Roboto" panose="02000000000000000000" pitchFamily="2" charset="0"/>
                <a:ea typeface="Roboto" panose="02000000000000000000" pitchFamily="2" charset="0"/>
                <a:cs typeface="Roboto" panose="02000000000000000000" pitchFamily="2" charset="0"/>
              </a:rPr>
              <a:t>Darkweb'i</a:t>
            </a:r>
            <a:r>
              <a:rPr lang="tr-TR" sz="1800" dirty="0">
                <a:latin typeface="Roboto" panose="02000000000000000000" pitchFamily="2" charset="0"/>
                <a:ea typeface="Roboto" panose="02000000000000000000" pitchFamily="2" charset="0"/>
                <a:cs typeface="Roboto" panose="02000000000000000000" pitchFamily="2" charset="0"/>
              </a:rPr>
              <a:t> kullanmaktadır.</a:t>
            </a:r>
          </a:p>
          <a:p>
            <a:r>
              <a:rPr lang="tr-TR" sz="1800" dirty="0">
                <a:latin typeface="Roboto" panose="02000000000000000000" pitchFamily="2" charset="0"/>
                <a:ea typeface="Roboto" panose="02000000000000000000" pitchFamily="2" charset="0"/>
                <a:cs typeface="Roboto" panose="02000000000000000000" pitchFamily="2" charset="0"/>
              </a:rPr>
              <a:t>Teknolojinin gelişmesiyle birlikte </a:t>
            </a:r>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üzerindeki aktivitelerin izlenmesi ve kontrol edilmesi de zorlaşmaktadır. Bu durum, gelecekte </a:t>
            </a:r>
            <a:r>
              <a:rPr lang="tr-TR" sz="1800" dirty="0" err="1">
                <a:latin typeface="Roboto" panose="02000000000000000000" pitchFamily="2" charset="0"/>
                <a:ea typeface="Roboto" panose="02000000000000000000" pitchFamily="2" charset="0"/>
                <a:cs typeface="Roboto" panose="02000000000000000000" pitchFamily="2" charset="0"/>
              </a:rPr>
              <a:t>Darkweb'in</a:t>
            </a:r>
            <a:r>
              <a:rPr lang="tr-TR" sz="1800" dirty="0">
                <a:latin typeface="Roboto" panose="02000000000000000000" pitchFamily="2" charset="0"/>
                <a:ea typeface="Roboto" panose="02000000000000000000" pitchFamily="2" charset="0"/>
                <a:cs typeface="Roboto" panose="02000000000000000000" pitchFamily="2" charset="0"/>
              </a:rPr>
              <a:t> nasıl evrileceği konusunda belirsizlikler yaratmaktadır.</a:t>
            </a:r>
          </a:p>
        </p:txBody>
      </p:sp>
      <p:pic>
        <p:nvPicPr>
          <p:cNvPr id="5" name="Resim 4">
            <a:extLst>
              <a:ext uri="{FF2B5EF4-FFF2-40B4-BE49-F238E27FC236}">
                <a16:creationId xmlns:a16="http://schemas.microsoft.com/office/drawing/2014/main" id="{6372D0D6-AC19-0024-FB56-071A1FECB433}"/>
              </a:ext>
            </a:extLst>
          </p:cNvPr>
          <p:cNvPicPr>
            <a:picLocks noChangeAspect="1"/>
          </p:cNvPicPr>
          <p:nvPr/>
        </p:nvPicPr>
        <p:blipFill>
          <a:blip r:embed="rId2"/>
          <a:stretch>
            <a:fillRect/>
          </a:stretch>
        </p:blipFill>
        <p:spPr>
          <a:xfrm>
            <a:off x="3715272" y="4320033"/>
            <a:ext cx="3746577" cy="2322306"/>
          </a:xfrm>
          <a:prstGeom prst="rect">
            <a:avLst/>
          </a:prstGeom>
        </p:spPr>
      </p:pic>
    </p:spTree>
    <p:extLst>
      <p:ext uri="{BB962C8B-B14F-4D97-AF65-F5344CB8AC3E}">
        <p14:creationId xmlns:p14="http://schemas.microsoft.com/office/powerpoint/2010/main" val="3673260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32D562-E73D-4199-B100-BD86593866CE}"/>
              </a:ext>
            </a:extLst>
          </p:cNvPr>
          <p:cNvSpPr>
            <a:spLocks noGrp="1"/>
          </p:cNvSpPr>
          <p:nvPr>
            <p:ph type="title"/>
          </p:nvPr>
        </p:nvSpPr>
        <p:spPr/>
        <p:txBody>
          <a:bodyPr/>
          <a:lstStyle/>
          <a:p>
            <a:r>
              <a:rPr lang="tr-TR" dirty="0"/>
              <a:t>https://www.usom.gov.tr/adres</a:t>
            </a:r>
          </a:p>
        </p:txBody>
      </p:sp>
      <p:pic>
        <p:nvPicPr>
          <p:cNvPr id="5" name="İçerik Yer Tutucusu 4">
            <a:extLst>
              <a:ext uri="{FF2B5EF4-FFF2-40B4-BE49-F238E27FC236}">
                <a16:creationId xmlns:a16="http://schemas.microsoft.com/office/drawing/2014/main" id="{6F0646E9-3FA0-4FA8-6ABB-850CB917D03D}"/>
              </a:ext>
            </a:extLst>
          </p:cNvPr>
          <p:cNvPicPr>
            <a:picLocks noGrp="1" noChangeAspect="1"/>
          </p:cNvPicPr>
          <p:nvPr>
            <p:ph idx="1"/>
          </p:nvPr>
        </p:nvPicPr>
        <p:blipFill>
          <a:blip r:embed="rId2"/>
          <a:stretch>
            <a:fillRect/>
          </a:stretch>
        </p:blipFill>
        <p:spPr>
          <a:xfrm>
            <a:off x="1307592" y="2171909"/>
            <a:ext cx="9454896" cy="3991147"/>
          </a:xfrm>
        </p:spPr>
      </p:pic>
    </p:spTree>
    <p:extLst>
      <p:ext uri="{BB962C8B-B14F-4D97-AF65-F5344CB8AC3E}">
        <p14:creationId xmlns:p14="http://schemas.microsoft.com/office/powerpoint/2010/main" val="16460842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32D562-E73D-4199-B100-BD86593866CE}"/>
              </a:ext>
            </a:extLst>
          </p:cNvPr>
          <p:cNvSpPr>
            <a:spLocks noGrp="1"/>
          </p:cNvSpPr>
          <p:nvPr>
            <p:ph type="title"/>
          </p:nvPr>
        </p:nvSpPr>
        <p:spPr/>
        <p:txBody>
          <a:bodyPr/>
          <a:lstStyle/>
          <a:p>
            <a:r>
              <a:rPr lang="tr-TR" dirty="0"/>
              <a:t>https://dnstwist.it/</a:t>
            </a:r>
          </a:p>
        </p:txBody>
      </p:sp>
      <p:pic>
        <p:nvPicPr>
          <p:cNvPr id="8" name="İçerik Yer Tutucusu 7">
            <a:extLst>
              <a:ext uri="{FF2B5EF4-FFF2-40B4-BE49-F238E27FC236}">
                <a16:creationId xmlns:a16="http://schemas.microsoft.com/office/drawing/2014/main" id="{8647B37A-95D8-58A8-8368-6D5D9E448B44}"/>
              </a:ext>
            </a:extLst>
          </p:cNvPr>
          <p:cNvPicPr>
            <a:picLocks noGrp="1" noChangeAspect="1"/>
          </p:cNvPicPr>
          <p:nvPr>
            <p:ph idx="1"/>
          </p:nvPr>
        </p:nvPicPr>
        <p:blipFill>
          <a:blip r:embed="rId2"/>
          <a:stretch>
            <a:fillRect/>
          </a:stretch>
        </p:blipFill>
        <p:spPr>
          <a:xfrm>
            <a:off x="2944774" y="2478088"/>
            <a:ext cx="6510415" cy="3694112"/>
          </a:xfrm>
          <a:prstGeom prst="rect">
            <a:avLst/>
          </a:prstGeom>
        </p:spPr>
      </p:pic>
    </p:spTree>
    <p:extLst>
      <p:ext uri="{BB962C8B-B14F-4D97-AF65-F5344CB8AC3E}">
        <p14:creationId xmlns:p14="http://schemas.microsoft.com/office/powerpoint/2010/main" val="12775671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32D562-E73D-4199-B100-BD86593866CE}"/>
              </a:ext>
            </a:extLst>
          </p:cNvPr>
          <p:cNvSpPr>
            <a:spLocks noGrp="1"/>
          </p:cNvSpPr>
          <p:nvPr>
            <p:ph type="title"/>
          </p:nvPr>
        </p:nvSpPr>
        <p:spPr/>
        <p:txBody>
          <a:bodyPr/>
          <a:lstStyle/>
          <a:p>
            <a:r>
              <a:rPr lang="tr-TR" dirty="0"/>
              <a:t>https://dnstwister.report/</a:t>
            </a:r>
          </a:p>
        </p:txBody>
      </p:sp>
      <p:pic>
        <p:nvPicPr>
          <p:cNvPr id="7" name="İçerik Yer Tutucusu 6">
            <a:extLst>
              <a:ext uri="{FF2B5EF4-FFF2-40B4-BE49-F238E27FC236}">
                <a16:creationId xmlns:a16="http://schemas.microsoft.com/office/drawing/2014/main" id="{8C52FF25-1C8C-A515-EB4A-F1EF061A1FBD}"/>
              </a:ext>
            </a:extLst>
          </p:cNvPr>
          <p:cNvPicPr>
            <a:picLocks noGrp="1" noChangeAspect="1"/>
          </p:cNvPicPr>
          <p:nvPr>
            <p:ph idx="1"/>
          </p:nvPr>
        </p:nvPicPr>
        <p:blipFill>
          <a:blip r:embed="rId2"/>
          <a:stretch>
            <a:fillRect/>
          </a:stretch>
        </p:blipFill>
        <p:spPr>
          <a:xfrm>
            <a:off x="2548541" y="2478088"/>
            <a:ext cx="7302881" cy="3694112"/>
          </a:xfrm>
        </p:spPr>
      </p:pic>
    </p:spTree>
    <p:extLst>
      <p:ext uri="{BB962C8B-B14F-4D97-AF65-F5344CB8AC3E}">
        <p14:creationId xmlns:p14="http://schemas.microsoft.com/office/powerpoint/2010/main" val="3020444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32D562-E73D-4199-B100-BD86593866CE}"/>
              </a:ext>
            </a:extLst>
          </p:cNvPr>
          <p:cNvSpPr>
            <a:spLocks noGrp="1"/>
          </p:cNvSpPr>
          <p:nvPr>
            <p:ph type="title"/>
          </p:nvPr>
        </p:nvSpPr>
        <p:spPr/>
        <p:txBody>
          <a:bodyPr/>
          <a:lstStyle/>
          <a:p>
            <a:r>
              <a:rPr lang="tr-TR" dirty="0"/>
              <a:t>https://search.dnslytics.com/</a:t>
            </a:r>
          </a:p>
        </p:txBody>
      </p:sp>
      <p:pic>
        <p:nvPicPr>
          <p:cNvPr id="7" name="İçerik Yer Tutucusu 6">
            <a:extLst>
              <a:ext uri="{FF2B5EF4-FFF2-40B4-BE49-F238E27FC236}">
                <a16:creationId xmlns:a16="http://schemas.microsoft.com/office/drawing/2014/main" id="{F3600B07-5140-D895-A864-2B5EE9161F7C}"/>
              </a:ext>
            </a:extLst>
          </p:cNvPr>
          <p:cNvPicPr>
            <a:picLocks noGrp="1" noChangeAspect="1"/>
          </p:cNvPicPr>
          <p:nvPr>
            <p:ph idx="1"/>
          </p:nvPr>
        </p:nvPicPr>
        <p:blipFill>
          <a:blip r:embed="rId2"/>
          <a:stretch>
            <a:fillRect/>
          </a:stretch>
        </p:blipFill>
        <p:spPr>
          <a:xfrm>
            <a:off x="1384225" y="2478088"/>
            <a:ext cx="9631513" cy="3694112"/>
          </a:xfrm>
        </p:spPr>
      </p:pic>
    </p:spTree>
    <p:extLst>
      <p:ext uri="{BB962C8B-B14F-4D97-AF65-F5344CB8AC3E}">
        <p14:creationId xmlns:p14="http://schemas.microsoft.com/office/powerpoint/2010/main" val="15102300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32D562-E73D-4199-B100-BD86593866CE}"/>
              </a:ext>
            </a:extLst>
          </p:cNvPr>
          <p:cNvSpPr>
            <a:spLocks noGrp="1"/>
          </p:cNvSpPr>
          <p:nvPr>
            <p:ph type="title"/>
          </p:nvPr>
        </p:nvSpPr>
        <p:spPr/>
        <p:txBody>
          <a:bodyPr/>
          <a:lstStyle/>
          <a:p>
            <a:r>
              <a:rPr lang="tr-TR" dirty="0"/>
              <a:t>https://opensquat.com/</a:t>
            </a:r>
          </a:p>
        </p:txBody>
      </p:sp>
      <p:pic>
        <p:nvPicPr>
          <p:cNvPr id="7" name="İçerik Yer Tutucusu 6">
            <a:extLst>
              <a:ext uri="{FF2B5EF4-FFF2-40B4-BE49-F238E27FC236}">
                <a16:creationId xmlns:a16="http://schemas.microsoft.com/office/drawing/2014/main" id="{0A64BCDA-BECF-5206-140D-5919ED907F43}"/>
              </a:ext>
            </a:extLst>
          </p:cNvPr>
          <p:cNvPicPr>
            <a:picLocks noGrp="1" noChangeAspect="1"/>
          </p:cNvPicPr>
          <p:nvPr>
            <p:ph idx="1"/>
          </p:nvPr>
        </p:nvPicPr>
        <p:blipFill>
          <a:blip r:embed="rId2"/>
          <a:stretch>
            <a:fillRect/>
          </a:stretch>
        </p:blipFill>
        <p:spPr>
          <a:xfrm>
            <a:off x="1116013" y="2700590"/>
            <a:ext cx="10167937" cy="3249107"/>
          </a:xfrm>
        </p:spPr>
      </p:pic>
    </p:spTree>
    <p:extLst>
      <p:ext uri="{BB962C8B-B14F-4D97-AF65-F5344CB8AC3E}">
        <p14:creationId xmlns:p14="http://schemas.microsoft.com/office/powerpoint/2010/main" val="33281880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pPr marL="0" indent="0" rtl="0">
              <a:spcBef>
                <a:spcPts val="0"/>
              </a:spcBef>
              <a:spcAft>
                <a:spcPts val="0"/>
              </a:spcAft>
              <a:buNone/>
            </a:pPr>
            <a:r>
              <a:rPr lang="tr-TR" sz="1800" b="1" i="0" u="none" strike="noStrike" dirty="0" err="1">
                <a:effectLst/>
                <a:latin typeface="Calibri" panose="020F0502020204030204" pitchFamily="34" charset="0"/>
                <a:ea typeface="Calibri" panose="020F0502020204030204" pitchFamily="34" charset="0"/>
                <a:cs typeface="Calibri" panose="020F0502020204030204" pitchFamily="34" charset="0"/>
              </a:rPr>
              <a:t>Dnstwister.report</a:t>
            </a:r>
            <a:r>
              <a:rPr lang="tr-TR" sz="1800" b="1" i="0" u="none" strike="noStrike" dirty="0">
                <a:effectLst/>
                <a:latin typeface="Calibri" panose="020F0502020204030204" pitchFamily="34" charset="0"/>
                <a:ea typeface="Calibri" panose="020F0502020204030204" pitchFamily="34" charset="0"/>
                <a:cs typeface="Calibri" panose="020F0502020204030204" pitchFamily="34" charset="0"/>
              </a:rPr>
              <a:t>:</a:t>
            </a:r>
          </a:p>
          <a:p>
            <a:pPr>
              <a:spcBef>
                <a:spcPts val="0"/>
              </a:spcBef>
            </a:pP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Domain üzerinde oynamalar yapılarak oluşturulmuş web sitelerini bu site sayesinde bulabiliriz.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Phishing</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 siteleri olabilirler ama bazen bu domainler asıl sayfanın sahibi tarafından satın alınıp kendi sitelerine yönlendirme yapabiliyorlar.</a:t>
            </a:r>
            <a:endParaRPr lang="tr-TR" sz="1800" b="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tr-TR" sz="1800" dirty="0">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63CD6CDE-F578-FD52-F86D-9E38F59F5F9C}"/>
              </a:ext>
            </a:extLst>
          </p:cNvPr>
          <p:cNvPicPr>
            <a:picLocks noChangeAspect="1"/>
          </p:cNvPicPr>
          <p:nvPr/>
        </p:nvPicPr>
        <p:blipFill>
          <a:blip r:embed="rId2"/>
          <a:stretch>
            <a:fillRect/>
          </a:stretch>
        </p:blipFill>
        <p:spPr>
          <a:xfrm>
            <a:off x="7363865" y="3684934"/>
            <a:ext cx="2365453" cy="2249619"/>
          </a:xfrm>
          <a:prstGeom prst="rect">
            <a:avLst/>
          </a:prstGeom>
        </p:spPr>
      </p:pic>
    </p:spTree>
    <p:extLst>
      <p:ext uri="{BB962C8B-B14F-4D97-AF65-F5344CB8AC3E}">
        <p14:creationId xmlns:p14="http://schemas.microsoft.com/office/powerpoint/2010/main" val="30777273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pic>
        <p:nvPicPr>
          <p:cNvPr id="5" name="Resim 4">
            <a:extLst>
              <a:ext uri="{FF2B5EF4-FFF2-40B4-BE49-F238E27FC236}">
                <a16:creationId xmlns:a16="http://schemas.microsoft.com/office/drawing/2014/main" id="{9AF44217-5529-8FC0-A7A8-A9B3CD273EFA}"/>
              </a:ext>
            </a:extLst>
          </p:cNvPr>
          <p:cNvPicPr>
            <a:picLocks noChangeAspect="1"/>
          </p:cNvPicPr>
          <p:nvPr/>
        </p:nvPicPr>
        <p:blipFill>
          <a:blip r:embed="rId2"/>
          <a:stretch>
            <a:fillRect/>
          </a:stretch>
        </p:blipFill>
        <p:spPr>
          <a:xfrm>
            <a:off x="908304" y="2369044"/>
            <a:ext cx="4389500" cy="4084674"/>
          </a:xfrm>
          <a:prstGeom prst="rect">
            <a:avLst/>
          </a:prstGeom>
        </p:spPr>
      </p:pic>
      <p:pic>
        <p:nvPicPr>
          <p:cNvPr id="7" name="Resim 6">
            <a:extLst>
              <a:ext uri="{FF2B5EF4-FFF2-40B4-BE49-F238E27FC236}">
                <a16:creationId xmlns:a16="http://schemas.microsoft.com/office/drawing/2014/main" id="{3849760C-7A93-8CA0-0B79-859BF3E18A5D}"/>
              </a:ext>
            </a:extLst>
          </p:cNvPr>
          <p:cNvPicPr>
            <a:picLocks noChangeAspect="1"/>
          </p:cNvPicPr>
          <p:nvPr/>
        </p:nvPicPr>
        <p:blipFill>
          <a:blip r:embed="rId3"/>
          <a:stretch>
            <a:fillRect/>
          </a:stretch>
        </p:blipFill>
        <p:spPr>
          <a:xfrm>
            <a:off x="5769615" y="2484878"/>
            <a:ext cx="5736833" cy="3968840"/>
          </a:xfrm>
          <a:prstGeom prst="rect">
            <a:avLst/>
          </a:prstGeom>
        </p:spPr>
      </p:pic>
    </p:spTree>
    <p:extLst>
      <p:ext uri="{BB962C8B-B14F-4D97-AF65-F5344CB8AC3E}">
        <p14:creationId xmlns:p14="http://schemas.microsoft.com/office/powerpoint/2010/main" val="22224516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pPr marL="0" indent="0" rtl="0">
              <a:spcBef>
                <a:spcPts val="0"/>
              </a:spcBef>
              <a:spcAft>
                <a:spcPts val="0"/>
              </a:spcAft>
              <a:buNone/>
            </a:pPr>
            <a:r>
              <a:rPr lang="tr-TR" sz="2400" b="1" i="0" u="none" strike="noStrike" dirty="0" err="1">
                <a:effectLst/>
                <a:latin typeface="Calibri" panose="020F0502020204030204" pitchFamily="34" charset="0"/>
                <a:ea typeface="Calibri" panose="020F0502020204030204" pitchFamily="34" charset="0"/>
                <a:cs typeface="Calibri" panose="020F0502020204030204" pitchFamily="34" charset="0"/>
              </a:rPr>
              <a:t>Censys</a:t>
            </a:r>
            <a:r>
              <a:rPr lang="tr-TR" sz="2400" b="1" i="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tr-TR" sz="2400" b="1" dirty="0">
              <a:effectLst/>
              <a:latin typeface="Calibri" panose="020F0502020204030204" pitchFamily="34" charset="0"/>
              <a:ea typeface="Calibri" panose="020F0502020204030204" pitchFamily="34" charset="0"/>
              <a:cs typeface="Calibri" panose="020F0502020204030204" pitchFamily="34" charset="0"/>
            </a:endParaRPr>
          </a:p>
          <a:p>
            <a:pPr rtl="0">
              <a:spcBef>
                <a:spcPts val="0"/>
              </a:spcBef>
              <a:spcAft>
                <a:spcPts val="0"/>
              </a:spcAft>
            </a:pP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(gelisim.edu.tr*) AND parsed.issuer.organization.</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raw</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Let's</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Encrypt</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a:t>
            </a:r>
          </a:p>
          <a:p>
            <a:pPr rtl="0">
              <a:spcBef>
                <a:spcPts val="0"/>
              </a:spcBef>
              <a:spcAft>
                <a:spcPts val="0"/>
              </a:spcAft>
            </a:pPr>
            <a:r>
              <a:rPr lang="tr-TR" sz="1800" b="0" dirty="0">
                <a:effectLst/>
                <a:latin typeface="Calibri" panose="020F0502020204030204" pitchFamily="34" charset="0"/>
                <a:ea typeface="Calibri" panose="020F0502020204030204" pitchFamily="34" charset="0"/>
                <a:cs typeface="Calibri" panose="020F0502020204030204" pitchFamily="34" charset="0"/>
              </a:rPr>
              <a:t>(</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gelisim.edu.tr </a:t>
            </a:r>
            <a:r>
              <a:rPr lang="tr-TR" sz="1800" b="0" dirty="0">
                <a:effectLst/>
                <a:latin typeface="Calibri" panose="020F0502020204030204" pitchFamily="34" charset="0"/>
                <a:ea typeface="Calibri" panose="020F0502020204030204" pitchFamily="34" charset="0"/>
                <a:cs typeface="Calibri" panose="020F0502020204030204" pitchFamily="34" charset="0"/>
              </a:rPr>
              <a:t>*) AND "</a:t>
            </a:r>
            <a:r>
              <a:rPr lang="tr-TR" sz="1800" b="0" dirty="0" err="1">
                <a:effectLst/>
                <a:latin typeface="Calibri" panose="020F0502020204030204" pitchFamily="34" charset="0"/>
                <a:ea typeface="Calibri" panose="020F0502020204030204" pitchFamily="34" charset="0"/>
                <a:cs typeface="Calibri" panose="020F0502020204030204" pitchFamily="34" charset="0"/>
              </a:rPr>
              <a:t>Let's</a:t>
            </a:r>
            <a:r>
              <a:rPr lang="tr-TR" sz="1800" b="0" dirty="0">
                <a:effectLst/>
                <a:latin typeface="Calibri" panose="020F0502020204030204" pitchFamily="34" charset="0"/>
                <a:ea typeface="Calibri" panose="020F0502020204030204" pitchFamily="34" charset="0"/>
                <a:cs typeface="Calibri" panose="020F0502020204030204" pitchFamily="34" charset="0"/>
              </a:rPr>
              <a:t> </a:t>
            </a:r>
            <a:r>
              <a:rPr lang="tr-TR" sz="1800" b="0" dirty="0" err="1">
                <a:effectLst/>
                <a:latin typeface="Calibri" panose="020F0502020204030204" pitchFamily="34" charset="0"/>
                <a:ea typeface="Calibri" panose="020F0502020204030204" pitchFamily="34" charset="0"/>
                <a:cs typeface="Calibri" panose="020F0502020204030204" pitchFamily="34" charset="0"/>
              </a:rPr>
              <a:t>Encrypt</a:t>
            </a:r>
            <a:r>
              <a:rPr lang="tr-TR" sz="1800" b="0" dirty="0">
                <a:effectLst/>
                <a:latin typeface="Calibri" panose="020F0502020204030204" pitchFamily="34" charset="0"/>
                <a:ea typeface="Calibri" panose="020F0502020204030204" pitchFamily="34" charset="0"/>
                <a:cs typeface="Calibri" panose="020F0502020204030204" pitchFamily="34" charset="0"/>
              </a:rPr>
              <a:t>"</a:t>
            </a:r>
          </a:p>
        </p:txBody>
      </p:sp>
      <p:pic>
        <p:nvPicPr>
          <p:cNvPr id="5" name="Resim 4">
            <a:extLst>
              <a:ext uri="{FF2B5EF4-FFF2-40B4-BE49-F238E27FC236}">
                <a16:creationId xmlns:a16="http://schemas.microsoft.com/office/drawing/2014/main" id="{69E74468-358B-BF2A-7A25-AB093395C749}"/>
              </a:ext>
            </a:extLst>
          </p:cNvPr>
          <p:cNvPicPr>
            <a:picLocks noChangeAspect="1"/>
          </p:cNvPicPr>
          <p:nvPr/>
        </p:nvPicPr>
        <p:blipFill>
          <a:blip r:embed="rId2"/>
          <a:stretch>
            <a:fillRect/>
          </a:stretch>
        </p:blipFill>
        <p:spPr>
          <a:xfrm>
            <a:off x="5175504" y="3351574"/>
            <a:ext cx="4621016" cy="2381714"/>
          </a:xfrm>
          <a:prstGeom prst="rect">
            <a:avLst/>
          </a:prstGeom>
        </p:spPr>
      </p:pic>
    </p:spTree>
    <p:extLst>
      <p:ext uri="{BB962C8B-B14F-4D97-AF65-F5344CB8AC3E}">
        <p14:creationId xmlns:p14="http://schemas.microsoft.com/office/powerpoint/2010/main" val="38930920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pPr marL="0" indent="0" rtl="0">
              <a:spcBef>
                <a:spcPts val="0"/>
              </a:spcBef>
              <a:spcAft>
                <a:spcPts val="0"/>
              </a:spcAft>
              <a:buNone/>
            </a:pPr>
            <a:r>
              <a:rPr lang="tr-TR" sz="2000" b="1" i="0" u="none" strike="noStrike" dirty="0">
                <a:effectLst/>
                <a:latin typeface="Calibri" panose="020F0502020204030204" pitchFamily="34" charset="0"/>
                <a:ea typeface="Calibri" panose="020F0502020204030204" pitchFamily="34" charset="0"/>
                <a:cs typeface="Calibri" panose="020F0502020204030204" pitchFamily="34" charset="0"/>
              </a:rPr>
              <a:t>Url </a:t>
            </a:r>
            <a:r>
              <a:rPr lang="tr-TR" sz="2000" b="1" i="0" u="none" strike="noStrike" dirty="0" err="1">
                <a:effectLst/>
                <a:latin typeface="Calibri" panose="020F0502020204030204" pitchFamily="34" charset="0"/>
                <a:ea typeface="Calibri" panose="020F0502020204030204" pitchFamily="34" charset="0"/>
                <a:cs typeface="Calibri" panose="020F0502020204030204" pitchFamily="34" charset="0"/>
              </a:rPr>
              <a:t>Scan</a:t>
            </a:r>
            <a:r>
              <a:rPr lang="tr-TR" sz="2000" b="1" i="0" u="none" strike="noStrike" dirty="0">
                <a:effectLst/>
                <a:latin typeface="Calibri" panose="020F0502020204030204" pitchFamily="34" charset="0"/>
                <a:ea typeface="Calibri" panose="020F0502020204030204" pitchFamily="34" charset="0"/>
                <a:cs typeface="Calibri" panose="020F0502020204030204" pitchFamily="34" charset="0"/>
              </a:rPr>
              <a:t>:</a:t>
            </a:r>
            <a:endParaRPr lang="tr-TR" sz="2000" b="1" dirty="0">
              <a:effectLst/>
              <a:latin typeface="Calibri" panose="020F0502020204030204" pitchFamily="34" charset="0"/>
              <a:ea typeface="Calibri" panose="020F0502020204030204" pitchFamily="34" charset="0"/>
              <a:cs typeface="Calibri" panose="020F0502020204030204" pitchFamily="34" charset="0"/>
            </a:endParaRPr>
          </a:p>
          <a:p>
            <a:pPr rtl="0">
              <a:spcBef>
                <a:spcPts val="0"/>
              </a:spcBef>
              <a:spcAft>
                <a:spcPts val="0"/>
              </a:spcAft>
            </a:pP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page.domain</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gelisim</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 AND NOT gelisim.edu.tr)</a:t>
            </a:r>
            <a:endParaRPr lang="tr-TR" sz="1800" dirty="0">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C91E6B75-5309-8525-ADAD-CBE95C35E574}"/>
              </a:ext>
            </a:extLst>
          </p:cNvPr>
          <p:cNvPicPr>
            <a:picLocks noChangeAspect="1"/>
          </p:cNvPicPr>
          <p:nvPr/>
        </p:nvPicPr>
        <p:blipFill>
          <a:blip r:embed="rId2"/>
          <a:stretch>
            <a:fillRect/>
          </a:stretch>
        </p:blipFill>
        <p:spPr>
          <a:xfrm>
            <a:off x="3044703" y="3532403"/>
            <a:ext cx="5736833" cy="2639797"/>
          </a:xfrm>
          <a:prstGeom prst="rect">
            <a:avLst/>
          </a:prstGeom>
        </p:spPr>
      </p:pic>
    </p:spTree>
    <p:extLst>
      <p:ext uri="{BB962C8B-B14F-4D97-AF65-F5344CB8AC3E}">
        <p14:creationId xmlns:p14="http://schemas.microsoft.com/office/powerpoint/2010/main" val="36149160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Farklı bir domaine denk geldik ve incelediğimizde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phishing</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 domain olduğunu anlıyoruz ancak kapatılmış.</a:t>
            </a:r>
            <a:endParaRPr lang="tr-TR" sz="1800" dirty="0">
              <a:latin typeface="Calibri" panose="020F0502020204030204" pitchFamily="34" charset="0"/>
              <a:ea typeface="Calibri" panose="020F0502020204030204" pitchFamily="34" charset="0"/>
              <a:cs typeface="Calibri" panose="020F0502020204030204" pitchFamily="34" charset="0"/>
            </a:endParaRPr>
          </a:p>
        </p:txBody>
      </p:sp>
      <p:pic>
        <p:nvPicPr>
          <p:cNvPr id="7" name="Resim 6">
            <a:extLst>
              <a:ext uri="{FF2B5EF4-FFF2-40B4-BE49-F238E27FC236}">
                <a16:creationId xmlns:a16="http://schemas.microsoft.com/office/drawing/2014/main" id="{74EF5687-91FC-66DE-5CC4-8FA0D0C9D032}"/>
              </a:ext>
            </a:extLst>
          </p:cNvPr>
          <p:cNvPicPr>
            <a:picLocks noChangeAspect="1"/>
          </p:cNvPicPr>
          <p:nvPr/>
        </p:nvPicPr>
        <p:blipFill>
          <a:blip r:embed="rId2"/>
          <a:stretch>
            <a:fillRect/>
          </a:stretch>
        </p:blipFill>
        <p:spPr>
          <a:xfrm>
            <a:off x="2956311" y="2855689"/>
            <a:ext cx="5730737" cy="3316511"/>
          </a:xfrm>
          <a:prstGeom prst="rect">
            <a:avLst/>
          </a:prstGeom>
        </p:spPr>
      </p:pic>
    </p:spTree>
    <p:extLst>
      <p:ext uri="{BB962C8B-B14F-4D97-AF65-F5344CB8AC3E}">
        <p14:creationId xmlns:p14="http://schemas.microsoft.com/office/powerpoint/2010/main" val="4287320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C4F5-DCDD-8F55-B914-A19A5BD0559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2D934C7A-761F-3B76-DF38-3CE06B4B08AA}"/>
              </a:ext>
            </a:extLst>
          </p:cNvPr>
          <p:cNvSpPr>
            <a:spLocks noGrp="1"/>
          </p:cNvSpPr>
          <p:nvPr>
            <p:ph type="title"/>
          </p:nvPr>
        </p:nvSpPr>
        <p:spPr/>
        <p:txBody>
          <a:bodyPr>
            <a:normAutofit/>
          </a:bodyPr>
          <a:lstStyle/>
          <a:p>
            <a:r>
              <a:rPr lang="tr-TR" dirty="0" err="1"/>
              <a:t>DarkWeb'e</a:t>
            </a:r>
            <a:r>
              <a:rPr lang="tr-TR" dirty="0"/>
              <a:t> Nasıl Erişilir?</a:t>
            </a:r>
          </a:p>
        </p:txBody>
      </p:sp>
      <p:sp>
        <p:nvSpPr>
          <p:cNvPr id="3" name="İçerik Yer Tutucusu 2">
            <a:extLst>
              <a:ext uri="{FF2B5EF4-FFF2-40B4-BE49-F238E27FC236}">
                <a16:creationId xmlns:a16="http://schemas.microsoft.com/office/drawing/2014/main" id="{A82FEACC-918A-8ED4-39E0-286941E49CF2}"/>
              </a:ext>
            </a:extLst>
          </p:cNvPr>
          <p:cNvSpPr>
            <a:spLocks noGrp="1"/>
          </p:cNvSpPr>
          <p:nvPr>
            <p:ph idx="1"/>
          </p:nvPr>
        </p:nvSpPr>
        <p:spPr/>
        <p:txBody>
          <a:bodyPr>
            <a:normAutofit/>
          </a:bodyPr>
          <a:lstStyle/>
          <a:p>
            <a:r>
              <a:rPr lang="tr-TR" sz="1800" dirty="0" err="1">
                <a:latin typeface="Roboto" panose="02000000000000000000" pitchFamily="2" charset="0"/>
                <a:ea typeface="Roboto" panose="02000000000000000000" pitchFamily="2" charset="0"/>
                <a:cs typeface="Roboto" panose="02000000000000000000" pitchFamily="2" charset="0"/>
              </a:rPr>
              <a:t>DarkWeb</a:t>
            </a:r>
            <a:r>
              <a:rPr lang="tr-TR" sz="1800" dirty="0">
                <a:latin typeface="Roboto" panose="02000000000000000000" pitchFamily="2" charset="0"/>
                <a:ea typeface="Roboto" panose="02000000000000000000" pitchFamily="2" charset="0"/>
                <a:cs typeface="Roboto" panose="02000000000000000000" pitchFamily="2" charset="0"/>
              </a:rPr>
              <a:t>, internetin alt katmanlarından oluşan bir ağdır ve erişimi oldukça zordur. Bu ağa erişmek için özel bir yazılım kullanılması gerekmektedir.</a:t>
            </a:r>
          </a:p>
          <a:p>
            <a:endParaRPr lang="tr-TR" sz="1800" dirty="0">
              <a:latin typeface="Roboto" panose="02000000000000000000" pitchFamily="2" charset="0"/>
              <a:ea typeface="Roboto" panose="02000000000000000000" pitchFamily="2" charset="0"/>
              <a:cs typeface="Roboto" panose="02000000000000000000" pitchFamily="2" charset="0"/>
            </a:endParaRPr>
          </a:p>
          <a:p>
            <a:r>
              <a:rPr lang="tr-TR" sz="1800" dirty="0">
                <a:latin typeface="Roboto" panose="02000000000000000000" pitchFamily="2" charset="0"/>
                <a:ea typeface="Roboto" panose="02000000000000000000" pitchFamily="2" charset="0"/>
                <a:cs typeface="Roboto" panose="02000000000000000000" pitchFamily="2" charset="0"/>
              </a:rPr>
              <a:t>Bu yazılım TOR (</a:t>
            </a:r>
            <a:r>
              <a:rPr lang="tr-TR" sz="1800" dirty="0" err="1">
                <a:latin typeface="Roboto" panose="02000000000000000000" pitchFamily="2" charset="0"/>
                <a:ea typeface="Roboto" panose="02000000000000000000" pitchFamily="2" charset="0"/>
                <a:cs typeface="Roboto" panose="02000000000000000000" pitchFamily="2" charset="0"/>
              </a:rPr>
              <a:t>The</a:t>
            </a:r>
            <a:r>
              <a:rPr lang="tr-TR" sz="1800" dirty="0">
                <a:latin typeface="Roboto" panose="02000000000000000000" pitchFamily="2" charset="0"/>
                <a:ea typeface="Roboto" panose="02000000000000000000" pitchFamily="2" charset="0"/>
                <a:cs typeface="Roboto" panose="02000000000000000000" pitchFamily="2" charset="0"/>
              </a:rPr>
              <a:t> </a:t>
            </a:r>
            <a:r>
              <a:rPr lang="tr-TR" sz="1800" dirty="0" err="1">
                <a:latin typeface="Roboto" panose="02000000000000000000" pitchFamily="2" charset="0"/>
                <a:ea typeface="Roboto" panose="02000000000000000000" pitchFamily="2" charset="0"/>
                <a:cs typeface="Roboto" panose="02000000000000000000" pitchFamily="2" charset="0"/>
              </a:rPr>
              <a:t>Onion</a:t>
            </a:r>
            <a:r>
              <a:rPr lang="tr-TR" sz="1800" dirty="0">
                <a:latin typeface="Roboto" panose="02000000000000000000" pitchFamily="2" charset="0"/>
                <a:ea typeface="Roboto" panose="02000000000000000000" pitchFamily="2" charset="0"/>
                <a:cs typeface="Roboto" panose="02000000000000000000" pitchFamily="2" charset="0"/>
              </a:rPr>
              <a:t> </a:t>
            </a:r>
            <a:r>
              <a:rPr lang="tr-TR" sz="1800" dirty="0" err="1">
                <a:latin typeface="Roboto" panose="02000000000000000000" pitchFamily="2" charset="0"/>
                <a:ea typeface="Roboto" panose="02000000000000000000" pitchFamily="2" charset="0"/>
                <a:cs typeface="Roboto" panose="02000000000000000000" pitchFamily="2" charset="0"/>
              </a:rPr>
              <a:t>Router</a:t>
            </a:r>
            <a:r>
              <a:rPr lang="tr-TR" sz="1800" dirty="0">
                <a:latin typeface="Roboto" panose="02000000000000000000" pitchFamily="2" charset="0"/>
                <a:ea typeface="Roboto" panose="02000000000000000000" pitchFamily="2" charset="0"/>
                <a:cs typeface="Roboto" panose="02000000000000000000" pitchFamily="2" charset="0"/>
              </a:rPr>
              <a:t>) olarak adlandırılır ve internet trafiğini şifreleyerek kullanıcının kimliğini gizler. TOR ağına erişmek için öncelikle TOR tarayıcısı indirilmesi gerekmektedir.</a:t>
            </a:r>
          </a:p>
        </p:txBody>
      </p:sp>
    </p:spTree>
    <p:extLst>
      <p:ext uri="{BB962C8B-B14F-4D97-AF65-F5344CB8AC3E}">
        <p14:creationId xmlns:p14="http://schemas.microsoft.com/office/powerpoint/2010/main" val="28686829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pic>
        <p:nvPicPr>
          <p:cNvPr id="12" name="İçerik Yer Tutucusu 11">
            <a:extLst>
              <a:ext uri="{FF2B5EF4-FFF2-40B4-BE49-F238E27FC236}">
                <a16:creationId xmlns:a16="http://schemas.microsoft.com/office/drawing/2014/main" id="{3A279A8C-FA49-5DC6-C0EF-7D1CE71359FD}"/>
              </a:ext>
            </a:extLst>
          </p:cNvPr>
          <p:cNvPicPr>
            <a:picLocks noGrp="1" noChangeAspect="1"/>
          </p:cNvPicPr>
          <p:nvPr>
            <p:ph idx="1"/>
          </p:nvPr>
        </p:nvPicPr>
        <p:blipFill>
          <a:blip r:embed="rId2"/>
          <a:stretch>
            <a:fillRect/>
          </a:stretch>
        </p:blipFill>
        <p:spPr>
          <a:xfrm>
            <a:off x="3298336" y="2478088"/>
            <a:ext cx="5803291" cy="3694112"/>
          </a:xfrm>
        </p:spPr>
      </p:pic>
    </p:spTree>
    <p:extLst>
      <p:ext uri="{BB962C8B-B14F-4D97-AF65-F5344CB8AC3E}">
        <p14:creationId xmlns:p14="http://schemas.microsoft.com/office/powerpoint/2010/main" val="13154202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pPr rtl="0">
              <a:spcBef>
                <a:spcPts val="0"/>
              </a:spcBef>
              <a:spcAft>
                <a:spcPts val="0"/>
              </a:spcAft>
            </a:pP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Kullanılan filtre: </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page.domain</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a:t>
            </a:r>
            <a:r>
              <a:rPr lang="tr-TR" sz="1800" b="0" i="0" u="none" strike="noStrike" dirty="0" err="1">
                <a:effectLst/>
                <a:latin typeface="Calibri" panose="020F0502020204030204" pitchFamily="34" charset="0"/>
                <a:ea typeface="Calibri" panose="020F0502020204030204" pitchFamily="34" charset="0"/>
                <a:cs typeface="Calibri" panose="020F0502020204030204" pitchFamily="34" charset="0"/>
              </a:rPr>
              <a:t>gelisim</a:t>
            </a:r>
            <a:r>
              <a:rPr lang="tr-TR" sz="1800" b="0" i="0" u="none" strike="noStrike" dirty="0">
                <a:effectLst/>
                <a:latin typeface="Calibri" panose="020F0502020204030204" pitchFamily="34" charset="0"/>
                <a:ea typeface="Calibri" panose="020F0502020204030204" pitchFamily="34" charset="0"/>
                <a:cs typeface="Calibri" panose="020F0502020204030204" pitchFamily="34" charset="0"/>
              </a:rPr>
              <a:t>*/ AND NOT gelisim.edu.tr)</a:t>
            </a:r>
            <a:endParaRPr lang="tr-TR" sz="1200" b="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tr-TR" sz="1800" dirty="0">
              <a:latin typeface="Calibri" panose="020F0502020204030204" pitchFamily="34" charset="0"/>
              <a:ea typeface="Calibri" panose="020F0502020204030204" pitchFamily="34" charset="0"/>
              <a:cs typeface="Calibri" panose="020F0502020204030204" pitchFamily="34" charset="0"/>
            </a:endParaRPr>
          </a:p>
        </p:txBody>
      </p:sp>
      <p:pic>
        <p:nvPicPr>
          <p:cNvPr id="7" name="Resim 6">
            <a:extLst>
              <a:ext uri="{FF2B5EF4-FFF2-40B4-BE49-F238E27FC236}">
                <a16:creationId xmlns:a16="http://schemas.microsoft.com/office/drawing/2014/main" id="{6419567B-C404-FDC2-EBC9-3D302C9B7FB9}"/>
              </a:ext>
            </a:extLst>
          </p:cNvPr>
          <p:cNvPicPr>
            <a:picLocks noChangeAspect="1"/>
          </p:cNvPicPr>
          <p:nvPr/>
        </p:nvPicPr>
        <p:blipFill>
          <a:blip r:embed="rId2"/>
          <a:stretch>
            <a:fillRect/>
          </a:stretch>
        </p:blipFill>
        <p:spPr>
          <a:xfrm>
            <a:off x="2846583" y="3047878"/>
            <a:ext cx="5730737" cy="2810500"/>
          </a:xfrm>
          <a:prstGeom prst="rect">
            <a:avLst/>
          </a:prstGeom>
        </p:spPr>
      </p:pic>
    </p:spTree>
    <p:extLst>
      <p:ext uri="{BB962C8B-B14F-4D97-AF65-F5344CB8AC3E}">
        <p14:creationId xmlns:p14="http://schemas.microsoft.com/office/powerpoint/2010/main" val="40164861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pic>
        <p:nvPicPr>
          <p:cNvPr id="5" name="Resim 4">
            <a:extLst>
              <a:ext uri="{FF2B5EF4-FFF2-40B4-BE49-F238E27FC236}">
                <a16:creationId xmlns:a16="http://schemas.microsoft.com/office/drawing/2014/main" id="{A4A72645-14E0-7CFB-3955-B4208E2EA91F}"/>
              </a:ext>
            </a:extLst>
          </p:cNvPr>
          <p:cNvPicPr>
            <a:picLocks noChangeAspect="1"/>
          </p:cNvPicPr>
          <p:nvPr/>
        </p:nvPicPr>
        <p:blipFill>
          <a:blip r:embed="rId2"/>
          <a:stretch>
            <a:fillRect/>
          </a:stretch>
        </p:blipFill>
        <p:spPr>
          <a:xfrm>
            <a:off x="3084327" y="3057044"/>
            <a:ext cx="5730737" cy="2298391"/>
          </a:xfrm>
          <a:prstGeom prst="rect">
            <a:avLst/>
          </a:prstGeom>
        </p:spPr>
      </p:pic>
    </p:spTree>
    <p:extLst>
      <p:ext uri="{BB962C8B-B14F-4D97-AF65-F5344CB8AC3E}">
        <p14:creationId xmlns:p14="http://schemas.microsoft.com/office/powerpoint/2010/main" val="301753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pic>
        <p:nvPicPr>
          <p:cNvPr id="5" name="İçerik Yer Tutucusu 4">
            <a:extLst>
              <a:ext uri="{FF2B5EF4-FFF2-40B4-BE49-F238E27FC236}">
                <a16:creationId xmlns:a16="http://schemas.microsoft.com/office/drawing/2014/main" id="{FBEC5D4A-74C1-0C0E-03CE-F79D8293A061}"/>
              </a:ext>
            </a:extLst>
          </p:cNvPr>
          <p:cNvPicPr>
            <a:picLocks noGrp="1" noChangeAspect="1"/>
          </p:cNvPicPr>
          <p:nvPr>
            <p:ph idx="1"/>
          </p:nvPr>
        </p:nvPicPr>
        <p:blipFill>
          <a:blip r:embed="rId2"/>
          <a:stretch>
            <a:fillRect/>
          </a:stretch>
        </p:blipFill>
        <p:spPr>
          <a:xfrm>
            <a:off x="2846891" y="3468582"/>
            <a:ext cx="6706181" cy="1713124"/>
          </a:xfrm>
        </p:spPr>
      </p:pic>
    </p:spTree>
    <p:extLst>
      <p:ext uri="{BB962C8B-B14F-4D97-AF65-F5344CB8AC3E}">
        <p14:creationId xmlns:p14="http://schemas.microsoft.com/office/powerpoint/2010/main" val="2306457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pic>
        <p:nvPicPr>
          <p:cNvPr id="5" name="İçerik Yer Tutucusu 4">
            <a:extLst>
              <a:ext uri="{FF2B5EF4-FFF2-40B4-BE49-F238E27FC236}">
                <a16:creationId xmlns:a16="http://schemas.microsoft.com/office/drawing/2014/main" id="{E1838BC4-9D53-34AE-A983-0743180100EB}"/>
              </a:ext>
            </a:extLst>
          </p:cNvPr>
          <p:cNvPicPr>
            <a:picLocks noGrp="1" noChangeAspect="1"/>
          </p:cNvPicPr>
          <p:nvPr>
            <p:ph idx="1"/>
          </p:nvPr>
        </p:nvPicPr>
        <p:blipFill>
          <a:blip r:embed="rId2"/>
          <a:stretch>
            <a:fillRect/>
          </a:stretch>
        </p:blipFill>
        <p:spPr>
          <a:xfrm>
            <a:off x="3523605" y="3328361"/>
            <a:ext cx="5352752" cy="1993565"/>
          </a:xfrm>
        </p:spPr>
      </p:pic>
    </p:spTree>
    <p:extLst>
      <p:ext uri="{BB962C8B-B14F-4D97-AF65-F5344CB8AC3E}">
        <p14:creationId xmlns:p14="http://schemas.microsoft.com/office/powerpoint/2010/main" val="29253470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2791AFD4-99F2-31A1-77DE-D5E1E22D3827}"/>
              </a:ext>
            </a:extLst>
          </p:cNvPr>
          <p:cNvSpPr>
            <a:spLocks noGrp="1"/>
          </p:cNvSpPr>
          <p:nvPr>
            <p:ph idx="1"/>
          </p:nvPr>
        </p:nvSpPr>
        <p:spPr/>
        <p:txBody>
          <a:bodyPr/>
          <a:lstStyle/>
          <a:p>
            <a:pPr rtl="0">
              <a:spcBef>
                <a:spcPts val="0"/>
              </a:spcBef>
              <a:spcAft>
                <a:spcPts val="0"/>
              </a:spcAft>
            </a:pP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Bu sayfada aktif </a:t>
            </a: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phishing</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yapıldığını görüyoruz.</a:t>
            </a:r>
            <a:endParaRPr lang="tr-TR" b="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6E9E46C6-04E5-2BA5-205F-52C72B9EFBBB}"/>
              </a:ext>
            </a:extLst>
          </p:cNvPr>
          <p:cNvPicPr>
            <a:picLocks noChangeAspect="1"/>
          </p:cNvPicPr>
          <p:nvPr/>
        </p:nvPicPr>
        <p:blipFill>
          <a:blip r:embed="rId2"/>
          <a:stretch>
            <a:fillRect/>
          </a:stretch>
        </p:blipFill>
        <p:spPr>
          <a:xfrm>
            <a:off x="2980695" y="3209287"/>
            <a:ext cx="5736833" cy="2962913"/>
          </a:xfrm>
          <a:prstGeom prst="rect">
            <a:avLst/>
          </a:prstGeom>
        </p:spPr>
      </p:pic>
    </p:spTree>
    <p:extLst>
      <p:ext uri="{BB962C8B-B14F-4D97-AF65-F5344CB8AC3E}">
        <p14:creationId xmlns:p14="http://schemas.microsoft.com/office/powerpoint/2010/main" val="39867756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2791AFD4-99F2-31A1-77DE-D5E1E22D3827}"/>
              </a:ext>
            </a:extLst>
          </p:cNvPr>
          <p:cNvSpPr>
            <a:spLocks noGrp="1"/>
          </p:cNvSpPr>
          <p:nvPr>
            <p:ph idx="1"/>
          </p:nvPr>
        </p:nvSpPr>
        <p:spPr/>
        <p:txBody>
          <a:bodyPr/>
          <a:lstStyle/>
          <a:p>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Burada bu kodu yazanın imzasını görüyoruz.</a:t>
            </a:r>
          </a:p>
          <a:p>
            <a:endParaRPr lang="tr-TR"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tr-TR"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tr-TR"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tr-TR"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rtl="0">
              <a:spcBef>
                <a:spcPts val="0"/>
              </a:spcBef>
              <a:spcAft>
                <a:spcPts val="0"/>
              </a:spcAft>
            </a:pP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Bu </a:t>
            </a: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javascript</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koduyla arama yaparak daha fazla bu kodun kullanıldığı sayfaya erişebiliriz.</a:t>
            </a:r>
            <a:endParaRPr lang="tr-TR" b="0" dirty="0">
              <a:effectLst/>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20486" name="Picture 6">
            <a:extLst>
              <a:ext uri="{FF2B5EF4-FFF2-40B4-BE49-F238E27FC236}">
                <a16:creationId xmlns:a16="http://schemas.microsoft.com/office/drawing/2014/main" id="{E013EBEB-6F21-6F18-F1F0-8E7D510727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75" y="3194153"/>
            <a:ext cx="5734050" cy="115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6834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2791AFD4-99F2-31A1-77DE-D5E1E22D3827}"/>
              </a:ext>
            </a:extLst>
          </p:cNvPr>
          <p:cNvSpPr>
            <a:spLocks noGrp="1"/>
          </p:cNvSpPr>
          <p:nvPr>
            <p:ph idx="1"/>
          </p:nvPr>
        </p:nvSpPr>
        <p:spPr/>
        <p:txBody>
          <a:bodyPr/>
          <a:lstStyle/>
          <a:p>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Aynı </a:t>
            </a: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javascript’in</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kullanıldığı sayfalar:</a:t>
            </a: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624941C1-6FD6-A1B1-8C1D-F3AB76916402}"/>
              </a:ext>
            </a:extLst>
          </p:cNvPr>
          <p:cNvPicPr>
            <a:picLocks noChangeAspect="1"/>
          </p:cNvPicPr>
          <p:nvPr/>
        </p:nvPicPr>
        <p:blipFill>
          <a:blip r:embed="rId2"/>
          <a:stretch>
            <a:fillRect/>
          </a:stretch>
        </p:blipFill>
        <p:spPr>
          <a:xfrm>
            <a:off x="2861823" y="2883111"/>
            <a:ext cx="5736833" cy="3426249"/>
          </a:xfrm>
          <a:prstGeom prst="rect">
            <a:avLst/>
          </a:prstGeom>
        </p:spPr>
      </p:pic>
    </p:spTree>
    <p:extLst>
      <p:ext uri="{BB962C8B-B14F-4D97-AF65-F5344CB8AC3E}">
        <p14:creationId xmlns:p14="http://schemas.microsoft.com/office/powerpoint/2010/main" val="3074056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2791AFD4-99F2-31A1-77DE-D5E1E22D3827}"/>
              </a:ext>
            </a:extLst>
          </p:cNvPr>
          <p:cNvSpPr>
            <a:spLocks noGrp="1"/>
          </p:cNvSpPr>
          <p:nvPr>
            <p:ph idx="1"/>
          </p:nvPr>
        </p:nvSpPr>
        <p:spPr/>
        <p:txBody>
          <a:bodyPr/>
          <a:lstStyle/>
          <a:p>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Çoğunu inceledik ama aktif çalışan web sitesine denk gelemedik.</a:t>
            </a: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78DCF5F9-2E28-5987-9441-20104E559FF0}"/>
              </a:ext>
            </a:extLst>
          </p:cNvPr>
          <p:cNvPicPr>
            <a:picLocks noChangeAspect="1"/>
          </p:cNvPicPr>
          <p:nvPr/>
        </p:nvPicPr>
        <p:blipFill>
          <a:blip r:embed="rId2"/>
          <a:stretch>
            <a:fillRect/>
          </a:stretch>
        </p:blipFill>
        <p:spPr>
          <a:xfrm>
            <a:off x="2834391" y="2858864"/>
            <a:ext cx="5736833" cy="3682303"/>
          </a:xfrm>
          <a:prstGeom prst="rect">
            <a:avLst/>
          </a:prstGeom>
        </p:spPr>
      </p:pic>
    </p:spTree>
    <p:extLst>
      <p:ext uri="{BB962C8B-B14F-4D97-AF65-F5344CB8AC3E}">
        <p14:creationId xmlns:p14="http://schemas.microsoft.com/office/powerpoint/2010/main" val="24524092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2791AFD4-99F2-31A1-77DE-D5E1E22D3827}"/>
              </a:ext>
            </a:extLst>
          </p:cNvPr>
          <p:cNvSpPr>
            <a:spLocks noGrp="1"/>
          </p:cNvSpPr>
          <p:nvPr>
            <p:ph idx="1"/>
          </p:nvPr>
        </p:nvSpPr>
        <p:spPr/>
        <p:txBody>
          <a:bodyPr/>
          <a:lstStyle/>
          <a:p>
            <a:r>
              <a:rPr lang="en-US"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Önceki</a:t>
            </a:r>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aktif</a:t>
            </a:r>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phishing </a:t>
            </a:r>
            <a:r>
              <a:rPr lang="en-US"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sayfasındaki</a:t>
            </a:r>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indicatorleri</a:t>
            </a:r>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US"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inceleyelim</a:t>
            </a:r>
            <a:r>
              <a:rPr lang="en-US"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a: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7" name="Resim 6">
            <a:extLst>
              <a:ext uri="{FF2B5EF4-FFF2-40B4-BE49-F238E27FC236}">
                <a16:creationId xmlns:a16="http://schemas.microsoft.com/office/drawing/2014/main" id="{D96EEB20-4811-54AA-7724-A25401C2AA70}"/>
              </a:ext>
            </a:extLst>
          </p:cNvPr>
          <p:cNvPicPr>
            <a:picLocks noChangeAspect="1"/>
          </p:cNvPicPr>
          <p:nvPr/>
        </p:nvPicPr>
        <p:blipFill>
          <a:blip r:embed="rId2"/>
          <a:stretch>
            <a:fillRect/>
          </a:stretch>
        </p:blipFill>
        <p:spPr>
          <a:xfrm>
            <a:off x="2989839" y="3160657"/>
            <a:ext cx="5736833" cy="2731245"/>
          </a:xfrm>
          <a:prstGeom prst="rect">
            <a:avLst/>
          </a:prstGeom>
        </p:spPr>
      </p:pic>
    </p:spTree>
    <p:extLst>
      <p:ext uri="{BB962C8B-B14F-4D97-AF65-F5344CB8AC3E}">
        <p14:creationId xmlns:p14="http://schemas.microsoft.com/office/powerpoint/2010/main" val="3088512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A1469-3DC7-C643-F2F2-969562AA75E0}"/>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8096711A-F3F9-80DD-58B1-CD0B3E82C7B7}"/>
              </a:ext>
            </a:extLst>
          </p:cNvPr>
          <p:cNvSpPr>
            <a:spLocks noGrp="1"/>
          </p:cNvSpPr>
          <p:nvPr>
            <p:ph type="title"/>
          </p:nvPr>
        </p:nvSpPr>
        <p:spPr/>
        <p:txBody>
          <a:bodyPr>
            <a:normAutofit/>
          </a:bodyPr>
          <a:lstStyle/>
          <a:p>
            <a:r>
              <a:rPr lang="tr-TR" dirty="0" err="1"/>
              <a:t>DarkWeb'de</a:t>
            </a:r>
            <a:r>
              <a:rPr lang="tr-TR" dirty="0"/>
              <a:t> Neler Var?</a:t>
            </a:r>
          </a:p>
        </p:txBody>
      </p:sp>
      <p:sp>
        <p:nvSpPr>
          <p:cNvPr id="3" name="İçerik Yer Tutucusu 2">
            <a:extLst>
              <a:ext uri="{FF2B5EF4-FFF2-40B4-BE49-F238E27FC236}">
                <a16:creationId xmlns:a16="http://schemas.microsoft.com/office/drawing/2014/main" id="{C78ABF49-6039-BD1C-6DD6-0A18E97A9BA2}"/>
              </a:ext>
            </a:extLst>
          </p:cNvPr>
          <p:cNvSpPr>
            <a:spLocks noGrp="1"/>
          </p:cNvSpPr>
          <p:nvPr>
            <p:ph idx="1"/>
          </p:nvPr>
        </p:nvSpPr>
        <p:spPr/>
        <p:txBody>
          <a:bodyPr>
            <a:normAutofit/>
          </a:bodyPr>
          <a:lstStyle/>
          <a:p>
            <a:pPr marL="0" indent="0">
              <a:buNone/>
            </a:pPr>
            <a:r>
              <a:rPr lang="tr-TR" sz="1800" b="1" dirty="0" err="1">
                <a:latin typeface="Roboto" panose="02000000000000000000" pitchFamily="2" charset="0"/>
                <a:ea typeface="Roboto" panose="02000000000000000000" pitchFamily="2" charset="0"/>
                <a:cs typeface="Roboto" panose="02000000000000000000" pitchFamily="2" charset="0"/>
              </a:rPr>
              <a:t>Illegal</a:t>
            </a:r>
            <a:r>
              <a:rPr lang="tr-TR" sz="1800" b="1" dirty="0">
                <a:latin typeface="Roboto" panose="02000000000000000000" pitchFamily="2" charset="0"/>
                <a:ea typeface="Roboto" panose="02000000000000000000" pitchFamily="2" charset="0"/>
                <a:cs typeface="Roboto" panose="02000000000000000000" pitchFamily="2" charset="0"/>
              </a:rPr>
              <a:t> İçerikler</a:t>
            </a:r>
          </a:p>
          <a:p>
            <a:r>
              <a:rPr lang="tr-TR" sz="1800" dirty="0">
                <a:latin typeface="Roboto" panose="02000000000000000000" pitchFamily="2" charset="0"/>
                <a:ea typeface="Roboto" panose="02000000000000000000" pitchFamily="2" charset="0"/>
                <a:cs typeface="Roboto" panose="02000000000000000000" pitchFamily="2" charset="0"/>
              </a:rPr>
              <a:t>Uyuşturucu, silah, sahte kimlikler, çalıntı kredi kartları, </a:t>
            </a:r>
            <a:r>
              <a:rPr lang="tr-TR" sz="1800" dirty="0" err="1">
                <a:latin typeface="Roboto" panose="02000000000000000000" pitchFamily="2" charset="0"/>
                <a:ea typeface="Roboto" panose="02000000000000000000" pitchFamily="2" charset="0"/>
                <a:cs typeface="Roboto" panose="02000000000000000000" pitchFamily="2" charset="0"/>
              </a:rPr>
              <a:t>hack</a:t>
            </a:r>
            <a:r>
              <a:rPr lang="tr-TR" sz="1800" dirty="0">
                <a:latin typeface="Roboto" panose="02000000000000000000" pitchFamily="2" charset="0"/>
                <a:ea typeface="Roboto" panose="02000000000000000000" pitchFamily="2" charset="0"/>
                <a:cs typeface="Roboto" panose="02000000000000000000" pitchFamily="2" charset="0"/>
              </a:rPr>
              <a:t> araçları ve daha fazlası.</a:t>
            </a:r>
          </a:p>
          <a:p>
            <a:pPr marL="0" indent="0">
              <a:buNone/>
            </a:pPr>
            <a:r>
              <a:rPr lang="tr-TR" sz="1800" b="1" dirty="0">
                <a:latin typeface="Roboto" panose="02000000000000000000" pitchFamily="2" charset="0"/>
                <a:ea typeface="Roboto" panose="02000000000000000000" pitchFamily="2" charset="0"/>
                <a:cs typeface="Roboto" panose="02000000000000000000" pitchFamily="2" charset="0"/>
              </a:rPr>
              <a:t>Hacker Araçları</a:t>
            </a:r>
          </a:p>
          <a:p>
            <a:r>
              <a:rPr lang="tr-TR" sz="1800" dirty="0" err="1">
                <a:latin typeface="Roboto" panose="02000000000000000000" pitchFamily="2" charset="0"/>
                <a:ea typeface="Roboto" panose="02000000000000000000" pitchFamily="2" charset="0"/>
                <a:cs typeface="Roboto" panose="02000000000000000000" pitchFamily="2" charset="0"/>
              </a:rPr>
              <a:t>DDoS</a:t>
            </a:r>
            <a:r>
              <a:rPr lang="tr-TR" sz="1800" dirty="0">
                <a:latin typeface="Roboto" panose="02000000000000000000" pitchFamily="2" charset="0"/>
                <a:ea typeface="Roboto" panose="02000000000000000000" pitchFamily="2" charset="0"/>
                <a:cs typeface="Roboto" panose="02000000000000000000" pitchFamily="2" charset="0"/>
              </a:rPr>
              <a:t> saldırıları, </a:t>
            </a:r>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araçları, </a:t>
            </a:r>
            <a:r>
              <a:rPr lang="tr-TR" sz="1800" dirty="0" err="1">
                <a:latin typeface="Roboto" panose="02000000000000000000" pitchFamily="2" charset="0"/>
                <a:ea typeface="Roboto" panose="02000000000000000000" pitchFamily="2" charset="0"/>
                <a:cs typeface="Roboto" panose="02000000000000000000" pitchFamily="2" charset="0"/>
              </a:rPr>
              <a:t>exploit</a:t>
            </a:r>
            <a:r>
              <a:rPr lang="tr-TR" sz="1800" dirty="0">
                <a:latin typeface="Roboto" panose="02000000000000000000" pitchFamily="2" charset="0"/>
                <a:ea typeface="Roboto" panose="02000000000000000000" pitchFamily="2" charset="0"/>
                <a:cs typeface="Roboto" panose="02000000000000000000" pitchFamily="2" charset="0"/>
              </a:rPr>
              <a:t> kitleri, zararlı yazılımlar ve daha fazlası.</a:t>
            </a:r>
          </a:p>
          <a:p>
            <a:pPr marL="0" indent="0">
              <a:buNone/>
            </a:pPr>
            <a:r>
              <a:rPr lang="tr-TR" sz="1800" b="1" dirty="0">
                <a:latin typeface="Roboto" panose="02000000000000000000" pitchFamily="2" charset="0"/>
                <a:ea typeface="Roboto" panose="02000000000000000000" pitchFamily="2" charset="0"/>
                <a:cs typeface="Roboto" panose="02000000000000000000" pitchFamily="2" charset="0"/>
              </a:rPr>
              <a:t>Hizmetler</a:t>
            </a:r>
          </a:p>
          <a:p>
            <a:r>
              <a:rPr lang="tr-TR" sz="1800" dirty="0">
                <a:latin typeface="Roboto" panose="02000000000000000000" pitchFamily="2" charset="0"/>
                <a:ea typeface="Roboto" panose="02000000000000000000" pitchFamily="2" charset="0"/>
                <a:cs typeface="Roboto" panose="02000000000000000000" pitchFamily="2" charset="0"/>
              </a:rPr>
              <a:t>Kiralık hacker, </a:t>
            </a:r>
            <a:r>
              <a:rPr lang="tr-TR" sz="1800" dirty="0" err="1">
                <a:latin typeface="Roboto" panose="02000000000000000000" pitchFamily="2" charset="0"/>
                <a:ea typeface="Roboto" panose="02000000000000000000" pitchFamily="2" charset="0"/>
                <a:cs typeface="Roboto" panose="02000000000000000000" pitchFamily="2" charset="0"/>
              </a:rPr>
              <a:t>DDoS</a:t>
            </a:r>
            <a:r>
              <a:rPr lang="tr-TR" sz="1800" dirty="0">
                <a:latin typeface="Roboto" panose="02000000000000000000" pitchFamily="2" charset="0"/>
                <a:ea typeface="Roboto" panose="02000000000000000000" pitchFamily="2" charset="0"/>
                <a:cs typeface="Roboto" panose="02000000000000000000" pitchFamily="2" charset="0"/>
              </a:rPr>
              <a:t> saldırısı, </a:t>
            </a:r>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hizmetleri, sahte kimlikler, çalıntı kredi kartları ve daha fazlası.</a:t>
            </a:r>
          </a:p>
        </p:txBody>
      </p:sp>
    </p:spTree>
    <p:extLst>
      <p:ext uri="{BB962C8B-B14F-4D97-AF65-F5344CB8AC3E}">
        <p14:creationId xmlns:p14="http://schemas.microsoft.com/office/powerpoint/2010/main" val="41742559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2791AFD4-99F2-31A1-77DE-D5E1E22D3827}"/>
              </a:ext>
            </a:extLst>
          </p:cNvPr>
          <p:cNvSpPr>
            <a:spLocks noGrp="1"/>
          </p:cNvSpPr>
          <p:nvPr>
            <p:ph idx="1"/>
          </p:nvPr>
        </p:nvSpPr>
        <p:spPr/>
        <p:txBody>
          <a:bodyPr/>
          <a:lstStyle/>
          <a:p>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Bu IP üzerinde bulunan domainleri görüyoruz.</a:t>
            </a: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EED4159D-5921-CC4D-42EC-2D77FA8CA1C5}"/>
              </a:ext>
            </a:extLst>
          </p:cNvPr>
          <p:cNvPicPr>
            <a:picLocks noChangeAspect="1"/>
          </p:cNvPicPr>
          <p:nvPr/>
        </p:nvPicPr>
        <p:blipFill>
          <a:blip r:embed="rId2"/>
          <a:stretch>
            <a:fillRect/>
          </a:stretch>
        </p:blipFill>
        <p:spPr>
          <a:xfrm>
            <a:off x="6589590" y="2401677"/>
            <a:ext cx="4279763" cy="3389670"/>
          </a:xfrm>
          <a:prstGeom prst="rect">
            <a:avLst/>
          </a:prstGeom>
        </p:spPr>
      </p:pic>
    </p:spTree>
    <p:extLst>
      <p:ext uri="{BB962C8B-B14F-4D97-AF65-F5344CB8AC3E}">
        <p14:creationId xmlns:p14="http://schemas.microsoft.com/office/powerpoint/2010/main" val="211528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2791AFD4-99F2-31A1-77DE-D5E1E22D3827}"/>
              </a:ext>
            </a:extLst>
          </p:cNvPr>
          <p:cNvSpPr>
            <a:spLocks noGrp="1"/>
          </p:cNvSpPr>
          <p:nvPr>
            <p:ph idx="1"/>
          </p:nvPr>
        </p:nvSpPr>
        <p:spPr/>
        <p:txBody>
          <a:bodyPr>
            <a:normAutofit/>
          </a:bodyPr>
          <a:lstStyle/>
          <a:p>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Buradaki </a:t>
            </a: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hash’i</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aratırsak 2 sayfa karşımıza çıkıyor .</a:t>
            </a:r>
          </a:p>
          <a:p>
            <a:endParaRPr lang="tr-TR"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tr-TR"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tr-TR"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tr-TR"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endParaRPr lang="tr-TR" sz="18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rtl="0">
              <a:spcBef>
                <a:spcPts val="0"/>
              </a:spcBef>
              <a:spcAft>
                <a:spcPts val="0"/>
              </a:spcAft>
            </a:pP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Aktif </a:t>
            </a: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phishing</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sayfasındaki bütün </a:t>
            </a:r>
            <a:r>
              <a:rPr lang="tr-TR" sz="18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javascriptleri</a:t>
            </a:r>
            <a:r>
              <a:rPr lang="tr-TR" sz="18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aratarak daha detaylı sonuçlara ulaşabiliriz.</a:t>
            </a:r>
            <a:endParaRPr lang="tr-TR" b="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15364" name="Picture 4">
            <a:extLst>
              <a:ext uri="{FF2B5EF4-FFF2-40B4-BE49-F238E27FC236}">
                <a16:creationId xmlns:a16="http://schemas.microsoft.com/office/drawing/2014/main" id="{12EB2DF7-99E3-D33E-5D57-E353954C47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807" y="5565716"/>
            <a:ext cx="9361625" cy="606484"/>
          </a:xfrm>
          <a:prstGeom prst="rect">
            <a:avLst/>
          </a:prstGeom>
          <a:noFill/>
          <a:extLst>
            <a:ext uri="{909E8E84-426E-40DD-AFC4-6F175D3DCCD1}">
              <a14:hiddenFill xmlns:a14="http://schemas.microsoft.com/office/drawing/2010/main">
                <a:solidFill>
                  <a:srgbClr val="FFFFFF"/>
                </a:solidFill>
              </a14:hiddenFill>
            </a:ext>
          </a:extLst>
        </p:spPr>
      </p:pic>
      <p:pic>
        <p:nvPicPr>
          <p:cNvPr id="5" name="Resim 4">
            <a:extLst>
              <a:ext uri="{FF2B5EF4-FFF2-40B4-BE49-F238E27FC236}">
                <a16:creationId xmlns:a16="http://schemas.microsoft.com/office/drawing/2014/main" id="{5F6A772A-9887-14D3-1F94-32363A1CB9B3}"/>
              </a:ext>
            </a:extLst>
          </p:cNvPr>
          <p:cNvPicPr>
            <a:picLocks noChangeAspect="1"/>
          </p:cNvPicPr>
          <p:nvPr/>
        </p:nvPicPr>
        <p:blipFill>
          <a:blip r:embed="rId3"/>
          <a:stretch>
            <a:fillRect/>
          </a:stretch>
        </p:blipFill>
        <p:spPr>
          <a:xfrm>
            <a:off x="2596647" y="3114977"/>
            <a:ext cx="5736833" cy="1700931"/>
          </a:xfrm>
          <a:prstGeom prst="rect">
            <a:avLst/>
          </a:prstGeom>
        </p:spPr>
      </p:pic>
    </p:spTree>
    <p:extLst>
      <p:ext uri="{BB962C8B-B14F-4D97-AF65-F5344CB8AC3E}">
        <p14:creationId xmlns:p14="http://schemas.microsoft.com/office/powerpoint/2010/main" val="9468510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PHISHING DETECTİON</a:t>
            </a:r>
          </a:p>
        </p:txBody>
      </p:sp>
      <p:sp>
        <p:nvSpPr>
          <p:cNvPr id="3" name="İçerik Yer Tutucusu 2">
            <a:extLst>
              <a:ext uri="{FF2B5EF4-FFF2-40B4-BE49-F238E27FC236}">
                <a16:creationId xmlns:a16="http://schemas.microsoft.com/office/drawing/2014/main" id="{2791AFD4-99F2-31A1-77DE-D5E1E22D3827}"/>
              </a:ext>
            </a:extLst>
          </p:cNvPr>
          <p:cNvSpPr>
            <a:spLocks noGrp="1"/>
          </p:cNvSpPr>
          <p:nvPr>
            <p:ph idx="1"/>
          </p:nvPr>
        </p:nvSpPr>
        <p:spPr/>
        <p:txBody>
          <a:bodyPr/>
          <a:lstStyle/>
          <a:p>
            <a:pPr marL="0" indent="0" rtl="0">
              <a:spcBef>
                <a:spcPts val="0"/>
              </a:spcBef>
              <a:spcAft>
                <a:spcPts val="0"/>
              </a:spcAft>
              <a:buNone/>
            </a:pPr>
            <a:r>
              <a:rPr lang="tr-TR" sz="2000" b="1" i="0" u="none" strike="noStrike" dirty="0">
                <a:effectLst/>
                <a:latin typeface="Calibri" panose="020F0502020204030204" pitchFamily="34" charset="0"/>
                <a:ea typeface="Calibri" panose="020F0502020204030204" pitchFamily="34" charset="0"/>
                <a:cs typeface="Calibri" panose="020F0502020204030204" pitchFamily="34" charset="0"/>
              </a:rPr>
              <a:t>Phishfinder.io:</a:t>
            </a:r>
            <a:endParaRPr lang="tr-TR" sz="2000" b="1" dirty="0">
              <a:effectLst/>
              <a:latin typeface="Calibri" panose="020F0502020204030204" pitchFamily="34" charset="0"/>
              <a:ea typeface="Calibri" panose="020F0502020204030204" pitchFamily="34" charset="0"/>
              <a:cs typeface="Calibri" panose="020F0502020204030204" pitchFamily="34" charset="0"/>
            </a:endParaRPr>
          </a:p>
          <a:p>
            <a:pPr lvl="1">
              <a:spcBef>
                <a:spcPts val="0"/>
              </a:spcBef>
            </a:pPr>
            <a:r>
              <a:rPr lang="tr-TR" sz="1400" dirty="0">
                <a:latin typeface="Calibri" panose="020F0502020204030204" pitchFamily="34" charset="0"/>
                <a:ea typeface="Calibri" panose="020F0502020204030204" pitchFamily="34" charset="0"/>
                <a:cs typeface="Calibri" panose="020F0502020204030204" pitchFamily="34" charset="0"/>
              </a:rPr>
              <a:t>Domainle ilgili harfleri değiştirerek farklı aktif domainleri bulur.</a:t>
            </a:r>
            <a:br>
              <a:rPr lang="tr-TR" dirty="0">
                <a:latin typeface="Calibri" panose="020F0502020204030204" pitchFamily="34" charset="0"/>
                <a:ea typeface="Calibri" panose="020F0502020204030204" pitchFamily="34" charset="0"/>
                <a:cs typeface="Calibri" panose="020F0502020204030204" pitchFamily="34" charset="0"/>
              </a:rPr>
            </a:br>
            <a:endParaRPr lang="tr-TR" dirty="0">
              <a:latin typeface="Calibri" panose="020F0502020204030204" pitchFamily="34" charset="0"/>
              <a:ea typeface="Calibri" panose="020F0502020204030204" pitchFamily="34" charset="0"/>
              <a:cs typeface="Calibri" panose="020F0502020204030204" pitchFamily="34" charset="0"/>
            </a:endParaRPr>
          </a:p>
        </p:txBody>
      </p:sp>
      <p:pic>
        <p:nvPicPr>
          <p:cNvPr id="5" name="Resim 4">
            <a:extLst>
              <a:ext uri="{FF2B5EF4-FFF2-40B4-BE49-F238E27FC236}">
                <a16:creationId xmlns:a16="http://schemas.microsoft.com/office/drawing/2014/main" id="{C99C8ACC-67FC-7403-D76C-8ED8E8EFBD7B}"/>
              </a:ext>
            </a:extLst>
          </p:cNvPr>
          <p:cNvPicPr>
            <a:picLocks noChangeAspect="1"/>
          </p:cNvPicPr>
          <p:nvPr/>
        </p:nvPicPr>
        <p:blipFill>
          <a:blip r:embed="rId2"/>
          <a:stretch>
            <a:fillRect/>
          </a:stretch>
        </p:blipFill>
        <p:spPr>
          <a:xfrm>
            <a:off x="2852679" y="3429000"/>
            <a:ext cx="5736833" cy="2676376"/>
          </a:xfrm>
          <a:prstGeom prst="rect">
            <a:avLst/>
          </a:prstGeom>
        </p:spPr>
      </p:pic>
    </p:spTree>
    <p:extLst>
      <p:ext uri="{BB962C8B-B14F-4D97-AF65-F5344CB8AC3E}">
        <p14:creationId xmlns:p14="http://schemas.microsoft.com/office/powerpoint/2010/main" val="39616413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2F8A5-47BE-8461-FD9D-9AA9023D47ED}"/>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72743EC1-56D1-5CF8-DC21-EE022C0DEA36}"/>
              </a:ext>
            </a:extLst>
          </p:cNvPr>
          <p:cNvSpPr>
            <a:spLocks noGrp="1"/>
          </p:cNvSpPr>
          <p:nvPr>
            <p:ph type="title"/>
          </p:nvPr>
        </p:nvSpPr>
        <p:spPr/>
        <p:txBody>
          <a:bodyPr>
            <a:normAutofit/>
          </a:bodyPr>
          <a:lstStyle/>
          <a:p>
            <a:r>
              <a:rPr lang="tr-TR" dirty="0"/>
              <a:t>Görevlendirme</a:t>
            </a:r>
          </a:p>
        </p:txBody>
      </p:sp>
      <p:sp>
        <p:nvSpPr>
          <p:cNvPr id="3" name="İçerik Yer Tutucusu 2">
            <a:extLst>
              <a:ext uri="{FF2B5EF4-FFF2-40B4-BE49-F238E27FC236}">
                <a16:creationId xmlns:a16="http://schemas.microsoft.com/office/drawing/2014/main" id="{4EB24C51-031A-37C4-C229-F39DFEAD0B65}"/>
              </a:ext>
            </a:extLst>
          </p:cNvPr>
          <p:cNvSpPr>
            <a:spLocks noGrp="1"/>
          </p:cNvSpPr>
          <p:nvPr>
            <p:ph idx="1"/>
          </p:nvPr>
        </p:nvSpPr>
        <p:spPr/>
        <p:txBody>
          <a:bodyPr>
            <a:normAutofit/>
          </a:bodyPr>
          <a:lstStyle/>
          <a:p>
            <a:r>
              <a:rPr lang="tr-TR" sz="1800" dirty="0">
                <a:latin typeface="Roboto" panose="02000000000000000000" pitchFamily="2" charset="0"/>
                <a:ea typeface="Roboto" panose="02000000000000000000" pitchFamily="2" charset="0"/>
                <a:cs typeface="Roboto" panose="02000000000000000000" pitchFamily="2" charset="0"/>
              </a:rPr>
              <a:t>Bir </a:t>
            </a:r>
            <a:r>
              <a:rPr lang="tr-TR" sz="1800" dirty="0" err="1">
                <a:latin typeface="Roboto" panose="02000000000000000000" pitchFamily="2" charset="0"/>
                <a:ea typeface="Roboto" panose="02000000000000000000" pitchFamily="2" charset="0"/>
                <a:cs typeface="Roboto" panose="02000000000000000000" pitchFamily="2" charset="0"/>
              </a:rPr>
              <a:t>phishing</a:t>
            </a:r>
            <a:r>
              <a:rPr lang="tr-TR" sz="1800" dirty="0">
                <a:latin typeface="Roboto" panose="02000000000000000000" pitchFamily="2" charset="0"/>
                <a:ea typeface="Roboto" panose="02000000000000000000" pitchFamily="2" charset="0"/>
                <a:cs typeface="Roboto" panose="02000000000000000000" pitchFamily="2" charset="0"/>
              </a:rPr>
              <a:t> sayfası bulunmaya çalışılacak ve adımlar raporlanacak.</a:t>
            </a:r>
          </a:p>
        </p:txBody>
      </p:sp>
    </p:spTree>
    <p:extLst>
      <p:ext uri="{BB962C8B-B14F-4D97-AF65-F5344CB8AC3E}">
        <p14:creationId xmlns:p14="http://schemas.microsoft.com/office/powerpoint/2010/main" val="877827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85563F-E3D4-D507-F55E-B1A89AFA499C}"/>
            </a:ext>
          </a:extLst>
        </p:cNvPr>
        <p:cNvGrpSpPr/>
        <p:nvPr/>
      </p:nvGrpSpPr>
      <p:grpSpPr>
        <a:xfrm>
          <a:off x="0" y="0"/>
          <a:ext cx="0" cy="0"/>
          <a:chOff x="0" y="0"/>
          <a:chExt cx="0" cy="0"/>
        </a:xfrm>
      </p:grpSpPr>
      <p:sp>
        <p:nvSpPr>
          <p:cNvPr id="2" name="Başlık 1">
            <a:extLst>
              <a:ext uri="{FF2B5EF4-FFF2-40B4-BE49-F238E27FC236}">
                <a16:creationId xmlns:a16="http://schemas.microsoft.com/office/drawing/2014/main" id="{A4AA1284-3827-1BCC-FB87-14348B9B2B93}"/>
              </a:ext>
            </a:extLst>
          </p:cNvPr>
          <p:cNvSpPr>
            <a:spLocks noGrp="1"/>
          </p:cNvSpPr>
          <p:nvPr>
            <p:ph type="title"/>
          </p:nvPr>
        </p:nvSpPr>
        <p:spPr/>
        <p:txBody>
          <a:bodyPr>
            <a:normAutofit/>
          </a:bodyPr>
          <a:lstStyle/>
          <a:p>
            <a:r>
              <a:rPr lang="tr-TR" dirty="0" err="1"/>
              <a:t>DarkWeb'de</a:t>
            </a:r>
            <a:r>
              <a:rPr lang="tr-TR" dirty="0"/>
              <a:t> Karşılaşılan Tehlikeler</a:t>
            </a:r>
          </a:p>
        </p:txBody>
      </p:sp>
      <p:sp>
        <p:nvSpPr>
          <p:cNvPr id="3" name="İçerik Yer Tutucusu 2">
            <a:extLst>
              <a:ext uri="{FF2B5EF4-FFF2-40B4-BE49-F238E27FC236}">
                <a16:creationId xmlns:a16="http://schemas.microsoft.com/office/drawing/2014/main" id="{68A422DF-E8DB-6E5D-50EC-DA271DDBFBB5}"/>
              </a:ext>
            </a:extLst>
          </p:cNvPr>
          <p:cNvSpPr>
            <a:spLocks noGrp="1"/>
          </p:cNvSpPr>
          <p:nvPr>
            <p:ph idx="1"/>
          </p:nvPr>
        </p:nvSpPr>
        <p:spPr/>
        <p:txBody>
          <a:bodyPr>
            <a:normAutofit/>
          </a:bodyPr>
          <a:lstStyle/>
          <a:p>
            <a:r>
              <a:rPr lang="tr-TR" sz="1800" dirty="0" err="1">
                <a:latin typeface="Roboto" panose="02000000000000000000" pitchFamily="2" charset="0"/>
                <a:ea typeface="Roboto" panose="02000000000000000000" pitchFamily="2" charset="0"/>
                <a:cs typeface="Roboto" panose="02000000000000000000" pitchFamily="2" charset="0"/>
              </a:rPr>
              <a:t>DarkWeb'de</a:t>
            </a:r>
            <a:r>
              <a:rPr lang="tr-TR" sz="1800" dirty="0">
                <a:latin typeface="Roboto" panose="02000000000000000000" pitchFamily="2" charset="0"/>
                <a:ea typeface="Roboto" panose="02000000000000000000" pitchFamily="2" charset="0"/>
                <a:cs typeface="Roboto" panose="02000000000000000000" pitchFamily="2" charset="0"/>
              </a:rPr>
              <a:t> gezinirken kullanıcılar, kimlik hırsızlığı, fidye yazılımları, virüsler ve diğer zararlı yazılımlar gibi birçok tehditle karşılaşabilirler. Bu nedenle, güvenlik önlemlerinin yanı sıra, kullanıcıların sadece güvenilir sitelere ve satıcılara güvenmeleri gerekmektedir.</a:t>
            </a:r>
          </a:p>
        </p:txBody>
      </p:sp>
    </p:spTree>
    <p:extLst>
      <p:ext uri="{BB962C8B-B14F-4D97-AF65-F5344CB8AC3E}">
        <p14:creationId xmlns:p14="http://schemas.microsoft.com/office/powerpoint/2010/main" val="142319386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ccentBox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2472</TotalTime>
  <Words>2292</Words>
  <Application>Microsoft Office PowerPoint</Application>
  <PresentationFormat>Geniş ekran</PresentationFormat>
  <Paragraphs>199</Paragraphs>
  <Slides>83</Slides>
  <Notes>0</Notes>
  <HiddenSlides>0</HiddenSlides>
  <MMClips>0</MMClips>
  <ScaleCrop>false</ScaleCrop>
  <HeadingPairs>
    <vt:vector size="6" baseType="variant">
      <vt:variant>
        <vt:lpstr>Kullanılan Yazı Tipleri</vt:lpstr>
      </vt:variant>
      <vt:variant>
        <vt:i4>7</vt:i4>
      </vt:variant>
      <vt:variant>
        <vt:lpstr>Tema</vt:lpstr>
      </vt:variant>
      <vt:variant>
        <vt:i4>2</vt:i4>
      </vt:variant>
      <vt:variant>
        <vt:lpstr>Slayt Başlıkları</vt:lpstr>
      </vt:variant>
      <vt:variant>
        <vt:i4>83</vt:i4>
      </vt:variant>
    </vt:vector>
  </HeadingPairs>
  <TitlesOfParts>
    <vt:vector size="92" baseType="lpstr">
      <vt:lpstr>Aptos</vt:lpstr>
      <vt:lpstr>Aptos Display</vt:lpstr>
      <vt:lpstr>Arial</vt:lpstr>
      <vt:lpstr>Avenir Next LT Pro</vt:lpstr>
      <vt:lpstr>Calibri</vt:lpstr>
      <vt:lpstr>Roboto</vt:lpstr>
      <vt:lpstr>TWKEverett</vt:lpstr>
      <vt:lpstr>Office Teması</vt:lpstr>
      <vt:lpstr>AccentBoxVTI</vt:lpstr>
      <vt:lpstr>DarkWeb</vt:lpstr>
      <vt:lpstr>DarkWeb Nedir?</vt:lpstr>
      <vt:lpstr>DarkWeb Tarihi</vt:lpstr>
      <vt:lpstr>DarkWeb Tarihi</vt:lpstr>
      <vt:lpstr>DarkWeb Tarihi</vt:lpstr>
      <vt:lpstr>DarkWeb Tarihi</vt:lpstr>
      <vt:lpstr>DarkWeb'e Nasıl Erişilir?</vt:lpstr>
      <vt:lpstr>DarkWeb'de Neler Var?</vt:lpstr>
      <vt:lpstr>DarkWeb'de Karşılaşılan Tehlikeler</vt:lpstr>
      <vt:lpstr>DarkWeb'de Gizlilik</vt:lpstr>
      <vt:lpstr>DarkWeb'de Gizlilik</vt:lpstr>
      <vt:lpstr>DarkWeb ve Kripto Para</vt:lpstr>
      <vt:lpstr>DarkWeb ve DeepWeb Arasındaki Farklar</vt:lpstr>
      <vt:lpstr>PowerPoint Sunusu</vt:lpstr>
      <vt:lpstr>Tor</vt:lpstr>
      <vt:lpstr>Tor</vt:lpstr>
      <vt:lpstr>Phishing</vt:lpstr>
      <vt:lpstr>Phishing Nedir?</vt:lpstr>
      <vt:lpstr>Domain Nedir?</vt:lpstr>
      <vt:lpstr>MX Kaydı Nedir?</vt:lpstr>
      <vt:lpstr>NS Kaydı Nedir?</vt:lpstr>
      <vt:lpstr>Email Phishing</vt:lpstr>
      <vt:lpstr>Email Phishing</vt:lpstr>
      <vt:lpstr>Spear Phishing</vt:lpstr>
      <vt:lpstr>Spear Phishing</vt:lpstr>
      <vt:lpstr>Vishing and Smishing</vt:lpstr>
      <vt:lpstr>Vishing and Smishing</vt:lpstr>
      <vt:lpstr>Vishing and Smishing</vt:lpstr>
      <vt:lpstr>Clone Phishing</vt:lpstr>
      <vt:lpstr>Clone Phishing</vt:lpstr>
      <vt:lpstr>Pharming</vt:lpstr>
      <vt:lpstr>Pharming</vt:lpstr>
      <vt:lpstr>HTTPS Phishing</vt:lpstr>
      <vt:lpstr>HTTPS Phishing</vt:lpstr>
      <vt:lpstr>Pop-up Phishing</vt:lpstr>
      <vt:lpstr>Pop-up Phishing</vt:lpstr>
      <vt:lpstr>Phishing Saldırılarından Korunma Yolları </vt:lpstr>
      <vt:lpstr>Phishing Saldırılarının Etkileri</vt:lpstr>
      <vt:lpstr>Phishing Saldırılarının Etkileri</vt:lpstr>
      <vt:lpstr>Phishing Saldırıları ile Mücadelede Teknolojik Çözümler</vt:lpstr>
      <vt:lpstr>Phishing Örnekleri</vt:lpstr>
      <vt:lpstr>Phishing Örnekleri</vt:lpstr>
      <vt:lpstr>Phishing Örnekleri</vt:lpstr>
      <vt:lpstr>Phishing Örnekleri</vt:lpstr>
      <vt:lpstr>Phishing Örnekleri</vt:lpstr>
      <vt:lpstr>Phishing Örnekleri</vt:lpstr>
      <vt:lpstr>Phishing Yapım Aşaması</vt:lpstr>
      <vt:lpstr>Phishing Yapım Aşaması</vt:lpstr>
      <vt:lpstr>Phishing Yapım Aşaması</vt:lpstr>
      <vt:lpstr>Phishing Yapım Aşaması</vt:lpstr>
      <vt:lpstr>Phishing Yapım Aşaması</vt:lpstr>
      <vt:lpstr>Phishing Yapım Aşaması</vt:lpstr>
      <vt:lpstr>Phishing Yapım Aşaması</vt:lpstr>
      <vt:lpstr>Phishing Yapım Aşaması</vt:lpstr>
      <vt:lpstr>Phishing Yapım Aşaması</vt:lpstr>
      <vt:lpstr>Phishing Yapım Aşaması</vt:lpstr>
      <vt:lpstr>Phishing Yapım Aşaması</vt:lpstr>
      <vt:lpstr>Görevlendirme</vt:lpstr>
      <vt:lpstr>Phishing Detection</vt:lpstr>
      <vt:lpstr>https://www.usom.gov.tr/adres</vt:lpstr>
      <vt:lpstr>https://dnstwist.it/</vt:lpstr>
      <vt:lpstr>https://dnstwister.report/</vt:lpstr>
      <vt:lpstr>https://search.dnslytics.com/</vt:lpstr>
      <vt:lpstr>https://opensquat.com/</vt:lpstr>
      <vt:lpstr>PHISHING DETECTİON</vt:lpstr>
      <vt:lpstr>PHISHING DETECTİON</vt:lpstr>
      <vt:lpstr>PHISHING DETECTİON</vt:lpstr>
      <vt:lpstr>PHISHING DETECTİON</vt:lpstr>
      <vt:lpstr>PHISHING DETECTİON</vt:lpstr>
      <vt:lpstr>PHISHING DETECTİON</vt:lpstr>
      <vt:lpstr>PHISHING DETECTİON</vt:lpstr>
      <vt:lpstr>PHISHING DETECTİON</vt:lpstr>
      <vt:lpstr>PHISHING DETECTİON</vt:lpstr>
      <vt:lpstr>PHISHING DETECTİON</vt:lpstr>
      <vt:lpstr>PHISHING DETECTİON</vt:lpstr>
      <vt:lpstr>PHISHING DETECTİON</vt:lpstr>
      <vt:lpstr>PHISHING DETECTİON</vt:lpstr>
      <vt:lpstr>PHISHING DETECTİON</vt:lpstr>
      <vt:lpstr>PHISHING DETECTİON</vt:lpstr>
      <vt:lpstr>PHISHING DETECTİON</vt:lpstr>
      <vt:lpstr>PHISHING DETECTİON</vt:lpstr>
      <vt:lpstr>PHISHING DETECTİON</vt:lpstr>
      <vt:lpstr>Görevlendirme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Utku Yıldız (RSU)</dc:creator>
  <cp:lastModifiedBy>Utku Yıldız (RSU)</cp:lastModifiedBy>
  <cp:revision>29</cp:revision>
  <dcterms:created xsi:type="dcterms:W3CDTF">2024-08-03T12:35:24Z</dcterms:created>
  <dcterms:modified xsi:type="dcterms:W3CDTF">2024-08-14T11:17:06Z</dcterms:modified>
</cp:coreProperties>
</file>